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sldIdLst>
    <p:sldId id="256" r:id="rId2"/>
    <p:sldId id="261" r:id="rId3"/>
    <p:sldId id="269" r:id="rId4"/>
    <p:sldId id="266" r:id="rId5"/>
    <p:sldId id="267" r:id="rId6"/>
    <p:sldId id="257" r:id="rId7"/>
    <p:sldId id="258" r:id="rId8"/>
    <p:sldId id="268" r:id="rId9"/>
    <p:sldId id="259" r:id="rId10"/>
    <p:sldId id="264" r:id="rId11"/>
    <p:sldId id="265" r:id="rId12"/>
    <p:sldId id="260" r:id="rId13"/>
    <p:sldId id="271" r:id="rId14"/>
    <p:sldId id="272" r:id="rId15"/>
    <p:sldId id="262" r:id="rId16"/>
    <p:sldId id="270" r:id="rId1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i="1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000" b="1" i="1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000" b="1" i="1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000" b="1" i="1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000" b="1" i="1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66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3264" y="-13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662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28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266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95400" y="1295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CA" altLang="sk-SK" noProof="0" smtClean="0"/>
              <a:t>Klepnutím upravíte styl předlohy nadpisu.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en-CA" altLang="sk-SK" noProof="0" smtClean="0"/>
              <a:t>Klepnutím upravíte styl předlohy podnadpisu.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 altLang="sk-SK"/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 altLang="sk-SK"/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B98831-5A74-4D5B-B733-984330A49921}" type="slidenum">
              <a:rPr lang="en-CA" altLang="sk-SK"/>
              <a:pPr/>
              <a:t>‹#›</a:t>
            </a:fld>
            <a:endParaRPr lang="en-CA" altLang="sk-SK"/>
          </a:p>
        </p:txBody>
      </p:sp>
      <p:grpSp>
        <p:nvGrpSpPr>
          <p:cNvPr id="26634" name="Group 10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6635" name="AutoShape 11"/>
            <p:cNvSpPr>
              <a:spLocks noChangeArrowheads="1"/>
            </p:cNvSpPr>
            <p:nvPr/>
          </p:nvSpPr>
          <p:spPr bwMode="auto">
            <a:xfrm rot="5400000" flipH="1">
              <a:off x="82" y="199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36" name="AutoShape 12"/>
            <p:cNvSpPr>
              <a:spLocks noChangeArrowheads="1"/>
            </p:cNvSpPr>
            <p:nvPr/>
          </p:nvSpPr>
          <p:spPr bwMode="auto">
            <a:xfrm rot="5400000" flipH="1">
              <a:off x="82" y="2588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37" name="AutoShape 13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38" name="AutoShape 14"/>
            <p:cNvSpPr>
              <a:spLocks noChangeArrowheads="1"/>
            </p:cNvSpPr>
            <p:nvPr/>
          </p:nvSpPr>
          <p:spPr bwMode="auto">
            <a:xfrm rot="5400000" flipH="1">
              <a:off x="84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39" name="AutoShape 15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40" name="AutoShape 16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41" name="AutoShape 17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 flipH="1">
            <a:off x="547688" y="2717800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6644" name="Oval 20"/>
          <p:cNvSpPr>
            <a:spLocks noChangeArrowheads="1"/>
          </p:cNvSpPr>
          <p:nvPr/>
        </p:nvSpPr>
        <p:spPr bwMode="auto">
          <a:xfrm>
            <a:off x="433388" y="26971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463550" y="2700338"/>
            <a:ext cx="161925" cy="415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6646" name="Oval 22"/>
          <p:cNvSpPr>
            <a:spLocks noChangeArrowheads="1"/>
          </p:cNvSpPr>
          <p:nvPr/>
        </p:nvSpPr>
        <p:spPr bwMode="auto">
          <a:xfrm>
            <a:off x="9236075" y="2697163"/>
            <a:ext cx="304800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484188" y="2760663"/>
            <a:ext cx="8751887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26648" name="Group 24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6649" name="AutoShape 25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50" name="AutoShape 26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51" name="AutoShape 27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52" name="AutoShape 28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53" name="AutoShape 29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54" name="AutoShape 30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>
                <a:gd name="T0" fmla="*/ 1 w 532"/>
                <a:gd name="T1" fmla="*/ 0 h 465"/>
                <a:gd name="T2" fmla="*/ 0 w 532"/>
                <a:gd name="T3" fmla="*/ 166 h 465"/>
                <a:gd name="T4" fmla="*/ 532 w 532"/>
                <a:gd name="T5" fmla="*/ 465 h 465"/>
                <a:gd name="T6" fmla="*/ 532 w 532"/>
                <a:gd name="T7" fmla="*/ 201 h 465"/>
                <a:gd name="T8" fmla="*/ 172 w 532"/>
                <a:gd name="T9" fmla="*/ 0 h 465"/>
                <a:gd name="T10" fmla="*/ 1 w 532"/>
                <a:gd name="T11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6656" name="Freeform 32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>
                <a:gd name="T0" fmla="*/ 457 w 457"/>
                <a:gd name="T1" fmla="*/ 260 h 264"/>
                <a:gd name="T2" fmla="*/ 1 w 457"/>
                <a:gd name="T3" fmla="*/ 0 h 264"/>
                <a:gd name="T4" fmla="*/ 0 w 457"/>
                <a:gd name="T5" fmla="*/ 264 h 264"/>
                <a:gd name="T6" fmla="*/ 457 w 457"/>
                <a:gd name="T7" fmla="*/ 26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44" grpId="0" animBg="1"/>
      <p:bldP spid="26646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034EF-C9E4-489E-9A07-125B9DF88C71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190043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048500" y="228600"/>
            <a:ext cx="1943100" cy="59309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219200" y="228600"/>
            <a:ext cx="5676900" cy="59309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26822F-6A19-4991-9904-A7DADAF3863C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4916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obrázok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7772400" cy="13335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1219200" y="2044700"/>
            <a:ext cx="3810000" cy="41148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jektu ClipArt 3"/>
          <p:cNvSpPr>
            <a:spLocks noGrp="1"/>
          </p:cNvSpPr>
          <p:nvPr>
            <p:ph type="clipArt" sz="half" idx="2"/>
          </p:nvPr>
        </p:nvSpPr>
        <p:spPr>
          <a:xfrm>
            <a:off x="5181600" y="2044700"/>
            <a:ext cx="3810000" cy="41148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2255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66395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0929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78B79F-BBFF-4044-ABB7-7B9C1A30923F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200558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9200C-1B17-4C2B-B471-9FC8C21D8D28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4039844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63A99-4DB8-47BA-A6D3-3B8A40F7094A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201070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219200" y="2044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181600" y="2044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0952F-E55E-4562-9473-46A7C355EB00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271662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A32FE-7E3D-4EF7-92F6-98A3A81557F7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228185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5C634-4D82-446D-9F85-1AA5BB945A95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300105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BC983-4119-4CD9-84D9-7AE0B796E88C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343257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12FCA-26E1-4C35-AD0F-7DA8D51F239F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378783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3078D-2D2A-49C2-B59F-BB5D220A1F4A}" type="slidenum">
              <a:rPr lang="en-CA" altLang="sk-SK"/>
              <a:pPr/>
              <a:t>‹#›</a:t>
            </a:fld>
            <a:endParaRPr lang="en-CA" altLang="sk-SK"/>
          </a:p>
        </p:txBody>
      </p:sp>
    </p:spTree>
    <p:extLst>
      <p:ext uri="{BB962C8B-B14F-4D97-AF65-F5344CB8AC3E}">
        <p14:creationId xmlns:p14="http://schemas.microsoft.com/office/powerpoint/2010/main" val="91654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724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sk-SK" smtClean="0"/>
              <a:t>Klepnutím upravíte styl předlohy nadpisu.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0447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sk-SK" smtClean="0"/>
              <a:t>Klepnutím upravíte styly předlohy textu.</a:t>
            </a:r>
          </a:p>
          <a:p>
            <a:pPr lvl="1"/>
            <a:r>
              <a:rPr lang="en-CA" altLang="sk-SK" smtClean="0"/>
              <a:t>Druhá úroveň</a:t>
            </a:r>
          </a:p>
          <a:p>
            <a:pPr lvl="2"/>
            <a:r>
              <a:rPr lang="en-CA" altLang="sk-SK" smtClean="0"/>
              <a:t>Třetí úroveň</a:t>
            </a:r>
          </a:p>
          <a:p>
            <a:pPr lvl="3"/>
            <a:r>
              <a:rPr lang="en-CA" altLang="sk-SK" smtClean="0"/>
              <a:t>Čtvrtá úroveň</a:t>
            </a:r>
          </a:p>
          <a:p>
            <a:pPr lvl="4"/>
            <a:r>
              <a:rPr lang="en-CA" altLang="sk-SK" smtClean="0"/>
              <a:t>Pátá úroveň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2555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b="0" i="0">
                <a:latin typeface="Arial Narrow" pitchFamily="34" charset="0"/>
              </a:defRPr>
            </a:lvl1pPr>
          </a:lstStyle>
          <a:p>
            <a:endParaRPr lang="en-CA" altLang="sk-SK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6395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 i="0">
                <a:latin typeface="Arial Narrow" pitchFamily="34" charset="0"/>
              </a:defRPr>
            </a:lvl1pPr>
          </a:lstStyle>
          <a:p>
            <a:endParaRPr lang="en-CA" altLang="sk-SK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295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 i="0">
                <a:latin typeface="Arial Narrow" pitchFamily="34" charset="0"/>
              </a:defRPr>
            </a:lvl1pPr>
          </a:lstStyle>
          <a:p>
            <a:fld id="{C71D088E-7F8D-4894-B093-EBE7082350CC}" type="slidenum">
              <a:rPr lang="en-CA" altLang="sk-SK"/>
              <a:pPr/>
              <a:t>‹#›</a:t>
            </a:fld>
            <a:endParaRPr lang="en-CA" altLang="sk-SK"/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152400" y="314325"/>
            <a:ext cx="847725" cy="6543675"/>
            <a:chOff x="96" y="198"/>
            <a:chExt cx="534" cy="4122"/>
          </a:xfrm>
        </p:grpSpPr>
        <p:sp>
          <p:nvSpPr>
            <p:cNvPr id="25608" name="AutoShape 8"/>
            <p:cNvSpPr>
              <a:spLocks noChangeArrowheads="1"/>
            </p:cNvSpPr>
            <p:nvPr/>
          </p:nvSpPr>
          <p:spPr bwMode="auto">
            <a:xfrm rot="5400000" flipH="1">
              <a:off x="82" y="199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09" name="AutoShape 9"/>
            <p:cNvSpPr>
              <a:spLocks noChangeArrowheads="1"/>
            </p:cNvSpPr>
            <p:nvPr/>
          </p:nvSpPr>
          <p:spPr bwMode="auto">
            <a:xfrm rot="5400000" flipH="1">
              <a:off x="82" y="2588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10" name="AutoShape 10"/>
            <p:cNvSpPr>
              <a:spLocks noChangeArrowheads="1"/>
            </p:cNvSpPr>
            <p:nvPr/>
          </p:nvSpPr>
          <p:spPr bwMode="auto">
            <a:xfrm rot="5400000" flipH="1">
              <a:off x="81" y="318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11" name="AutoShape 11"/>
            <p:cNvSpPr>
              <a:spLocks noChangeArrowheads="1"/>
            </p:cNvSpPr>
            <p:nvPr/>
          </p:nvSpPr>
          <p:spPr bwMode="auto">
            <a:xfrm rot="5400000" flipH="1">
              <a:off x="84" y="3774"/>
              <a:ext cx="558" cy="533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12" name="AutoShape 12"/>
            <p:cNvSpPr>
              <a:spLocks noChangeArrowheads="1"/>
            </p:cNvSpPr>
            <p:nvPr/>
          </p:nvSpPr>
          <p:spPr bwMode="auto">
            <a:xfrm rot="5400000" flipH="1">
              <a:off x="82" y="21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13" name="AutoShape 13"/>
            <p:cNvSpPr>
              <a:spLocks noChangeArrowheads="1"/>
            </p:cNvSpPr>
            <p:nvPr/>
          </p:nvSpPr>
          <p:spPr bwMode="auto">
            <a:xfrm rot="5400000" flipH="1">
              <a:off x="81" y="803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14" name="AutoShape 14"/>
            <p:cNvSpPr>
              <a:spLocks noChangeArrowheads="1"/>
            </p:cNvSpPr>
            <p:nvPr/>
          </p:nvSpPr>
          <p:spPr bwMode="auto">
            <a:xfrm rot="5400000" flipH="1">
              <a:off x="81" y="139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441325" y="0"/>
            <a:ext cx="276225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5616" name="AutoShape 16"/>
          <p:cNvSpPr>
            <a:spLocks noChangeArrowheads="1"/>
          </p:cNvSpPr>
          <p:nvPr/>
        </p:nvSpPr>
        <p:spPr bwMode="auto">
          <a:xfrm flipH="1">
            <a:off x="547688" y="1703388"/>
            <a:ext cx="8596312" cy="254000"/>
          </a:xfrm>
          <a:prstGeom prst="homePlate">
            <a:avLst>
              <a:gd name="adj" fmla="val 58913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460375" y="1706563"/>
            <a:ext cx="295275" cy="274637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463550" y="1912938"/>
            <a:ext cx="190500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5619" name="Oval 19"/>
          <p:cNvSpPr>
            <a:spLocks noChangeArrowheads="1"/>
          </p:cNvSpPr>
          <p:nvPr/>
        </p:nvSpPr>
        <p:spPr bwMode="auto">
          <a:xfrm>
            <a:off x="9209088" y="1676400"/>
            <a:ext cx="304800" cy="274638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457200" y="1739900"/>
            <a:ext cx="8751888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k-SK"/>
          </a:p>
        </p:txBody>
      </p:sp>
      <p:grpSp>
        <p:nvGrpSpPr>
          <p:cNvPr id="25621" name="Group 21"/>
          <p:cNvGrpSpPr>
            <a:grpSpLocks/>
          </p:cNvGrpSpPr>
          <p:nvPr/>
        </p:nvGrpSpPr>
        <p:grpSpPr bwMode="auto">
          <a:xfrm>
            <a:off x="150813" y="0"/>
            <a:ext cx="849312" cy="6858000"/>
            <a:chOff x="95" y="0"/>
            <a:chExt cx="535" cy="4320"/>
          </a:xfrm>
        </p:grpSpPr>
        <p:sp>
          <p:nvSpPr>
            <p:cNvPr id="25622" name="AutoShape 2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23" name="AutoShape 2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24" name="AutoShape 2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25" name="AutoShape 2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26" name="AutoShape 2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27" name="AutoShape 2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28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>
                <a:gd name="T0" fmla="*/ 1 w 532"/>
                <a:gd name="T1" fmla="*/ 0 h 465"/>
                <a:gd name="T2" fmla="*/ 0 w 532"/>
                <a:gd name="T3" fmla="*/ 166 h 465"/>
                <a:gd name="T4" fmla="*/ 532 w 532"/>
                <a:gd name="T5" fmla="*/ 465 h 465"/>
                <a:gd name="T6" fmla="*/ 532 w 532"/>
                <a:gd name="T7" fmla="*/ 201 h 465"/>
                <a:gd name="T8" fmla="*/ 172 w 532"/>
                <a:gd name="T9" fmla="*/ 0 h 465"/>
                <a:gd name="T10" fmla="*/ 1 w 532"/>
                <a:gd name="T11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5629" name="Freeform 2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>
                <a:gd name="T0" fmla="*/ 457 w 457"/>
                <a:gd name="T1" fmla="*/ 260 h 264"/>
                <a:gd name="T2" fmla="*/ 1 w 457"/>
                <a:gd name="T3" fmla="*/ 0 h 264"/>
                <a:gd name="T4" fmla="*/ 0 w 457"/>
                <a:gd name="T5" fmla="*/ 264 h 264"/>
                <a:gd name="T6" fmla="*/ 457 w 457"/>
                <a:gd name="T7" fmla="*/ 26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7" grpId="0" animBg="1"/>
      <p:bldP spid="25619" grpId="0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b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4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1.bin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9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99FF99">
                <a:gamma/>
                <a:shade val="46275"/>
                <a:invGamma/>
              </a:srgbClr>
            </a:gs>
            <a:gs pos="50000">
              <a:srgbClr val="99FF99"/>
            </a:gs>
            <a:gs pos="100000">
              <a:srgbClr val="99FF99">
                <a:gamma/>
                <a:shade val="46275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sk-SK"/>
              <a:t>Goniometrické funkcie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sk-SK" sz="1800">
                <a:solidFill>
                  <a:schemeClr val="hlink"/>
                </a:solidFill>
                <a:effectLst/>
              </a:rPr>
              <a:t>ŠKOLIACE  CENTRUM  INFOVEKU</a:t>
            </a:r>
          </a:p>
          <a:p>
            <a:r>
              <a:rPr lang="cs-CZ" altLang="sk-SK" sz="1800">
                <a:solidFill>
                  <a:schemeClr val="hlink"/>
                </a:solidFill>
                <a:effectLst/>
              </a:rPr>
              <a:t>OBCHODNÁ  AKADÉMIA  LEVICE</a:t>
            </a:r>
            <a:endParaRPr lang="cs-CZ" altLang="sk-SK" sz="160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189538"/>
            <a:ext cx="1925638" cy="139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0"/>
            <a:ext cx="27432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105400" y="6035675"/>
            <a:ext cx="3068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altLang="sk-SK" sz="2400" b="0" i="0"/>
              <a:t>RNDr. Eliška Beláková</a:t>
            </a:r>
          </a:p>
          <a:p>
            <a:pPr algn="l"/>
            <a:endParaRPr lang="cs-CZ" altLang="sk-SK" sz="2400" b="0" 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  <p:bldP spid="410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/>
              <a:t>Odvodenie hodnôt funkcíí pre niektoré hodnoty uhla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752600" y="2667000"/>
            <a:ext cx="2667000" cy="30480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sk-SK" sz="1600" b="0" i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1676400" y="2667000"/>
            <a:ext cx="2667000" cy="3048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752600" y="5105400"/>
            <a:ext cx="765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sk-SK" sz="3200" i="0">
                <a:solidFill>
                  <a:schemeClr val="bg2"/>
                </a:solidFill>
                <a:sym typeface="Symbol" pitchFamily="18" charset="2"/>
              </a:rPr>
              <a:t></a:t>
            </a:r>
            <a:endParaRPr lang="cs-CZ" altLang="sk-SK" sz="3200" i="0">
              <a:solidFill>
                <a:schemeClr val="bg2"/>
              </a:solidFill>
            </a:endParaRPr>
          </a:p>
        </p:txBody>
      </p:sp>
      <p:sp>
        <p:nvSpPr>
          <p:cNvPr id="16397" name="Arc 13"/>
          <p:cNvSpPr>
            <a:spLocks/>
          </p:cNvSpPr>
          <p:nvPr/>
        </p:nvSpPr>
        <p:spPr bwMode="auto">
          <a:xfrm>
            <a:off x="2362200" y="4953000"/>
            <a:ext cx="304800" cy="762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98" name="Arc 14"/>
          <p:cNvSpPr>
            <a:spLocks/>
          </p:cNvSpPr>
          <p:nvPr/>
        </p:nvSpPr>
        <p:spPr bwMode="auto">
          <a:xfrm flipH="1">
            <a:off x="3733800" y="4800600"/>
            <a:ext cx="685800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4114800" y="5334000"/>
            <a:ext cx="76200" cy="76200"/>
          </a:xfrm>
          <a:prstGeom prst="ellipse">
            <a:avLst/>
          </a:prstGeom>
          <a:solidFill>
            <a:schemeClr val="bg2"/>
          </a:solidFill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562225" y="57054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800" b="0" i="0">
                <a:solidFill>
                  <a:schemeClr val="bg2"/>
                </a:solidFill>
              </a:rPr>
              <a:t>1</a:t>
            </a:r>
            <a:endParaRPr lang="cs-CZ" altLang="sk-SK" sz="1600" b="0" i="0"/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4467225" y="3800475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800" i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2465388" y="3489325"/>
            <a:ext cx="5572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800" i="0">
                <a:solidFill>
                  <a:schemeClr val="bg2"/>
                </a:solidFill>
                <a:sym typeface="Symbol" pitchFamily="18" charset="2"/>
              </a:rPr>
              <a:t>2</a:t>
            </a:r>
            <a:endParaRPr lang="cs-CZ" altLang="sk-SK" sz="1600" b="0" i="0"/>
          </a:p>
        </p:txBody>
      </p:sp>
      <p:graphicFrame>
        <p:nvGraphicFramePr>
          <p:cNvPr id="16405" name="Object 21"/>
          <p:cNvGraphicFramePr>
            <a:graphicFrameLocks noChangeAspect="1"/>
          </p:cNvGraphicFramePr>
          <p:nvPr/>
        </p:nvGraphicFramePr>
        <p:xfrm>
          <a:off x="5181600" y="2286000"/>
          <a:ext cx="2209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Rovnice" r:id="rId3" imgW="1193760" imgH="457200" progId="Equation.3">
                  <p:embed/>
                </p:oleObj>
              </mc:Choice>
              <mc:Fallback>
                <p:oleObj name="Rovnice" r:id="rId3" imgW="1193760" imgH="457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286000"/>
                        <a:ext cx="2209800" cy="8382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5927725" y="3470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sz="2400" i="0"/>
          </a:p>
        </p:txBody>
      </p:sp>
      <p:graphicFrame>
        <p:nvGraphicFramePr>
          <p:cNvPr id="16414" name="Object 30"/>
          <p:cNvGraphicFramePr>
            <a:graphicFrameLocks noChangeAspect="1"/>
          </p:cNvGraphicFramePr>
          <p:nvPr/>
        </p:nvGraphicFramePr>
        <p:xfrm>
          <a:off x="5257800" y="4419600"/>
          <a:ext cx="237331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0" name="Rovnice" r:id="rId5" imgW="812520" imgH="393480" progId="Equation.3">
                  <p:embed/>
                </p:oleObj>
              </mc:Choice>
              <mc:Fallback>
                <p:oleObj name="Rovnice" r:id="rId5" imgW="812520" imgH="3934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419600"/>
                        <a:ext cx="2373313" cy="7620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5" name="Object 31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1" name="Rovnice" r:id="rId7" imgW="114120" imgH="215640" progId="Equation.3">
                  <p:embed/>
                </p:oleObj>
              </mc:Choice>
              <mc:Fallback>
                <p:oleObj name="Rovnice" r:id="rId7" imgW="114120" imgH="2156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6080125" y="4613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sz="2400" i="0"/>
          </a:p>
        </p:txBody>
      </p:sp>
      <p:graphicFrame>
        <p:nvGraphicFramePr>
          <p:cNvPr id="16417" name="Object 33"/>
          <p:cNvGraphicFramePr>
            <a:graphicFrameLocks noChangeAspect="1"/>
          </p:cNvGraphicFramePr>
          <p:nvPr/>
        </p:nvGraphicFramePr>
        <p:xfrm>
          <a:off x="5257800" y="3429000"/>
          <a:ext cx="2286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2" name="Rovnice" r:id="rId9" imgW="1218960" imgH="457200" progId="Equation.3">
                  <p:embed/>
                </p:oleObj>
              </mc:Choice>
              <mc:Fallback>
                <p:oleObj name="Rovnice" r:id="rId9" imgW="1218960" imgH="4572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429000"/>
                        <a:ext cx="2286000" cy="8382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18" name="Object 34"/>
          <p:cNvGraphicFramePr>
            <a:graphicFrameLocks noChangeAspect="1"/>
          </p:cNvGraphicFramePr>
          <p:nvPr/>
        </p:nvGraphicFramePr>
        <p:xfrm>
          <a:off x="5257800" y="5562600"/>
          <a:ext cx="2247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3" name="Rovnice" r:id="rId11" imgW="990360" imgH="393480" progId="Equation.3">
                  <p:embed/>
                </p:oleObj>
              </mc:Choice>
              <mc:Fallback>
                <p:oleObj name="Rovnice" r:id="rId11" imgW="99036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562600"/>
                        <a:ext cx="2247900" cy="7620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5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animBg="1" autoUpdateAnimBg="0"/>
      <p:bldP spid="16390" grpId="0" animBg="1"/>
      <p:bldP spid="16393" grpId="0" autoUpdateAnimBg="0"/>
      <p:bldP spid="16397" grpId="0" animBg="1"/>
      <p:bldP spid="16398" grpId="0" animBg="1"/>
      <p:bldP spid="16399" grpId="0" animBg="1"/>
      <p:bldP spid="16402" grpId="0" autoUpdateAnimBg="0"/>
      <p:bldP spid="16403" grpId="0" autoUpdateAnimBg="0"/>
      <p:bldP spid="1640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/>
              <a:t>Odvodenie hodnôt funkcií pre niektoré hodnoty uhla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1524000" y="2362200"/>
            <a:ext cx="2286000" cy="1905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sk-SK" sz="2400" i="0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667000" y="2362200"/>
            <a:ext cx="0" cy="1905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600200" y="39624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600" i="0">
                <a:solidFill>
                  <a:schemeClr val="bg2"/>
                </a:solidFill>
              </a:rPr>
              <a:t>60</a:t>
            </a:r>
          </a:p>
        </p:txBody>
      </p:sp>
      <p:sp>
        <p:nvSpPr>
          <p:cNvPr id="17419" name="Arc 11"/>
          <p:cNvSpPr>
            <a:spLocks/>
          </p:cNvSpPr>
          <p:nvPr/>
        </p:nvSpPr>
        <p:spPr bwMode="auto">
          <a:xfrm>
            <a:off x="1905000" y="3733800"/>
            <a:ext cx="457200" cy="609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7420" name="Arc 12"/>
          <p:cNvSpPr>
            <a:spLocks/>
          </p:cNvSpPr>
          <p:nvPr/>
        </p:nvSpPr>
        <p:spPr bwMode="auto">
          <a:xfrm flipV="1">
            <a:off x="2667000" y="2819400"/>
            <a:ext cx="304800" cy="228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590800" y="2667000"/>
            <a:ext cx="387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600" i="0">
                <a:solidFill>
                  <a:schemeClr val="bg2"/>
                </a:solidFill>
              </a:rPr>
              <a:t>30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736725" y="286067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400" i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3352800" y="2819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400" i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2438400" y="4343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400" i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5622925" y="3470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sz="2400" i="0"/>
          </a:p>
        </p:txBody>
      </p:sp>
      <p:graphicFrame>
        <p:nvGraphicFramePr>
          <p:cNvPr id="17426" name="Object 18"/>
          <p:cNvGraphicFramePr>
            <a:graphicFrameLocks noChangeAspect="1"/>
          </p:cNvGraphicFramePr>
          <p:nvPr/>
        </p:nvGraphicFramePr>
        <p:xfrm>
          <a:off x="2895600" y="3657600"/>
          <a:ext cx="533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Rovnice" r:id="rId3" imgW="152280" imgH="393480" progId="Equation.3">
                  <p:embed/>
                </p:oleObj>
              </mc:Choice>
              <mc:Fallback>
                <p:oleObj name="Rovnice" r:id="rId3" imgW="15228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657600"/>
                        <a:ext cx="533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4937125" y="2708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sz="2400" i="0"/>
          </a:p>
        </p:txBody>
      </p:sp>
      <p:graphicFrame>
        <p:nvGraphicFramePr>
          <p:cNvPr id="17430" name="Object 22"/>
          <p:cNvGraphicFramePr>
            <a:graphicFrameLocks noChangeAspect="1"/>
          </p:cNvGraphicFramePr>
          <p:nvPr/>
        </p:nvGraphicFramePr>
        <p:xfrm>
          <a:off x="2286000" y="3124200"/>
          <a:ext cx="3571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Rovnice" r:id="rId5" imgW="253800" imgH="431640" progId="Equation.3">
                  <p:embed/>
                </p:oleObj>
              </mc:Choice>
              <mc:Fallback>
                <p:oleObj name="Rovnice" r:id="rId5" imgW="253800" imgH="4316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124200"/>
                        <a:ext cx="3571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4479925" y="21748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sz="2400" i="0"/>
          </a:p>
        </p:txBody>
      </p:sp>
      <p:graphicFrame>
        <p:nvGraphicFramePr>
          <p:cNvPr id="17432" name="Object 24"/>
          <p:cNvGraphicFramePr>
            <a:graphicFrameLocks noChangeAspect="1"/>
          </p:cNvGraphicFramePr>
          <p:nvPr/>
        </p:nvGraphicFramePr>
        <p:xfrm>
          <a:off x="4038600" y="2133600"/>
          <a:ext cx="19812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Rovnice" r:id="rId7" imgW="990360" imgH="571320" progId="Equation.3">
                  <p:embed/>
                </p:oleObj>
              </mc:Choice>
              <mc:Fallback>
                <p:oleObj name="Rovnice" r:id="rId7" imgW="990360" imgH="57132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133600"/>
                        <a:ext cx="1981200" cy="10080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4098925" y="3241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sz="2400" i="0"/>
          </a:p>
        </p:txBody>
      </p:sp>
      <p:graphicFrame>
        <p:nvGraphicFramePr>
          <p:cNvPr id="17434" name="Object 26"/>
          <p:cNvGraphicFramePr>
            <a:graphicFrameLocks noChangeAspect="1"/>
          </p:cNvGraphicFramePr>
          <p:nvPr/>
        </p:nvGraphicFramePr>
        <p:xfrm>
          <a:off x="3962400" y="3352800"/>
          <a:ext cx="2133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Rovnice" r:id="rId9" imgW="1218960" imgH="596880" progId="Equation.3">
                  <p:embed/>
                </p:oleObj>
              </mc:Choice>
              <mc:Fallback>
                <p:oleObj name="Rovnice" r:id="rId9" imgW="1218960" imgH="5968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352800"/>
                        <a:ext cx="2133600" cy="990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5" name="Text Box 27"/>
          <p:cNvSpPr txBox="1">
            <a:spLocks noChangeArrowheads="1"/>
          </p:cNvSpPr>
          <p:nvPr/>
        </p:nvSpPr>
        <p:spPr bwMode="auto">
          <a:xfrm>
            <a:off x="6384925" y="24796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sz="2400" i="0"/>
          </a:p>
        </p:txBody>
      </p:sp>
      <p:graphicFrame>
        <p:nvGraphicFramePr>
          <p:cNvPr id="17436" name="Object 28"/>
          <p:cNvGraphicFramePr>
            <a:graphicFrameLocks noChangeAspect="1"/>
          </p:cNvGraphicFramePr>
          <p:nvPr/>
        </p:nvGraphicFramePr>
        <p:xfrm>
          <a:off x="6553200" y="2286000"/>
          <a:ext cx="2590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1" name="Rovnice" r:id="rId11" imgW="1485720" imgH="787320" progId="Equation.3">
                  <p:embed/>
                </p:oleObj>
              </mc:Choice>
              <mc:Fallback>
                <p:oleObj name="Rovnice" r:id="rId11" imgW="1485720" imgH="7873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286000"/>
                        <a:ext cx="2590800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/>
              <a:t>Graf funkcie y = sin x</a:t>
            </a:r>
            <a:br>
              <a:rPr lang="cs-CZ" altLang="sk-SK"/>
            </a:br>
            <a:r>
              <a:rPr lang="cs-CZ" altLang="sk-SK"/>
              <a:t>y = a.sin(b.x+c)+d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1371600" y="2057400"/>
          <a:ext cx="69103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list" r:id="rId3" imgW="3457891" imgH="1724266" progId="Excel.Sheet.8">
                  <p:embed/>
                </p:oleObj>
              </mc:Choice>
              <mc:Fallback>
                <p:oleObj name="list" r:id="rId3" imgW="3457891" imgH="1724266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69103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/>
              <a:t/>
            </a:r>
            <a:br>
              <a:rPr lang="cs-CZ" altLang="sk-SK"/>
            </a:br>
            <a:endParaRPr lang="cs-CZ" altLang="sk-SK"/>
          </a:p>
        </p:txBody>
      </p:sp>
      <p:sp>
        <p:nvSpPr>
          <p:cNvPr id="29699" name="WordArt 3"/>
          <p:cNvSpPr>
            <a:spLocks noChangeArrowheads="1" noChangeShapeType="1" noTextEdit="1"/>
          </p:cNvSpPr>
          <p:nvPr/>
        </p:nvSpPr>
        <p:spPr bwMode="auto">
          <a:xfrm>
            <a:off x="2133600" y="685800"/>
            <a:ext cx="468630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r>
              <a:rPr lang="sk-SK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CCFF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Námety na domáce úlohy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143000" y="2133600"/>
            <a:ext cx="7826375" cy="472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 typeface="Wingdings" pitchFamily="2" charset="2"/>
              <a:buChar char="&amp;"/>
            </a:pPr>
            <a:r>
              <a:rPr lang="cs-CZ" altLang="sk-SK" sz="3200"/>
              <a:t>Určite hodnotu ostatných goniometrických</a:t>
            </a:r>
          </a:p>
          <a:p>
            <a:pPr algn="l"/>
            <a:r>
              <a:rPr lang="cs-CZ" altLang="sk-SK" sz="3200"/>
              <a:t> funkcií v bode x (sin x, tg x, cotg x), ak viete,</a:t>
            </a:r>
          </a:p>
          <a:p>
            <a:pPr algn="l"/>
            <a:r>
              <a:rPr lang="cs-CZ" altLang="sk-SK" sz="3200" i="0"/>
              <a:t> </a:t>
            </a:r>
            <a:r>
              <a:rPr lang="cs-CZ" altLang="sk-SK" sz="3200"/>
              <a:t>že platí cos x= 4/5 a platí x je z intervalu</a:t>
            </a:r>
          </a:p>
          <a:p>
            <a:pPr algn="l"/>
            <a:r>
              <a:rPr lang="cs-CZ" altLang="sk-SK" sz="3200"/>
              <a:t>(0</a:t>
            </a:r>
            <a:r>
              <a:rPr lang="en-US" altLang="sk-SK" sz="3200"/>
              <a:t>; </a:t>
            </a:r>
            <a:r>
              <a:rPr lang="cs-CZ" altLang="sk-SK" sz="3200">
                <a:sym typeface="Symbol" pitchFamily="18" charset="2"/>
              </a:rPr>
              <a:t>/2</a:t>
            </a:r>
            <a:r>
              <a:rPr lang="sk-SK" altLang="sk-SK" sz="3200"/>
              <a:t>)</a:t>
            </a:r>
          </a:p>
          <a:p>
            <a:pPr algn="l"/>
            <a:r>
              <a:rPr lang="sk-SK" altLang="sk-SK" sz="2400"/>
              <a:t>Poznámka: bez výpočtu hodnoty x</a:t>
            </a:r>
            <a:endParaRPr lang="sk-SK" altLang="sk-SK" sz="3200"/>
          </a:p>
          <a:p>
            <a:pPr algn="l">
              <a:buFont typeface="Wingdings" pitchFamily="2" charset="2"/>
              <a:buChar char="&amp;"/>
            </a:pPr>
            <a:r>
              <a:rPr lang="cs-CZ" altLang="sk-SK" sz="3200"/>
              <a:t>Načrtnite grafy funkcií:     y = sin(x+</a:t>
            </a:r>
            <a:r>
              <a:rPr lang="cs-CZ" altLang="sk-SK" sz="3200">
                <a:sym typeface="Symbol" pitchFamily="18" charset="2"/>
              </a:rPr>
              <a:t>/2)</a:t>
            </a:r>
          </a:p>
          <a:p>
            <a:pPr algn="l"/>
            <a:r>
              <a:rPr lang="cs-CZ" altLang="sk-SK" sz="3200">
                <a:sym typeface="Symbol" pitchFamily="18" charset="2"/>
              </a:rPr>
              <a:t>                                            y = cos(x+ /2)</a:t>
            </a:r>
          </a:p>
          <a:p>
            <a:pPr algn="l">
              <a:buFont typeface="Wingdings" pitchFamily="2" charset="2"/>
              <a:buChar char="&amp;"/>
            </a:pPr>
            <a:r>
              <a:rPr lang="cs-CZ" altLang="sk-SK" sz="3200">
                <a:sym typeface="Symbol" pitchFamily="18" charset="2"/>
              </a:rPr>
              <a:t>Typy úloh    </a:t>
            </a:r>
            <a:r>
              <a:rPr lang="cs-CZ" altLang="sk-SK" sz="3200"/>
              <a:t>y =2 sin(x+</a:t>
            </a:r>
            <a:r>
              <a:rPr lang="cs-CZ" altLang="sk-SK" sz="3200">
                <a:sym typeface="Symbol" pitchFamily="18" charset="2"/>
              </a:rPr>
              <a:t>/2)</a:t>
            </a:r>
          </a:p>
          <a:p>
            <a:pPr algn="l"/>
            <a:r>
              <a:rPr lang="cs-CZ" altLang="sk-SK" sz="3200"/>
              <a:t>                      y = 2 cos(x+</a:t>
            </a:r>
            <a:r>
              <a:rPr lang="cs-CZ" altLang="sk-SK" sz="3200">
                <a:sym typeface="Symbol" pitchFamily="18" charset="2"/>
              </a:rPr>
              <a:t>/2)</a:t>
            </a:r>
          </a:p>
          <a:p>
            <a:pPr algn="l"/>
            <a:r>
              <a:rPr lang="sk-SK" altLang="sk-SK" sz="2400"/>
              <a:t>Poznámka: môžu byť predmetom inej prezentácie</a:t>
            </a:r>
            <a:endParaRPr lang="cs-CZ" altLang="sk-SK" sz="2400"/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7391400" y="228600"/>
          <a:ext cx="1031875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Klip" r:id="rId3" imgW="1857600" imgH="3995640" progId="MS_ClipArt_Gallery.2">
                  <p:embed/>
                </p:oleObj>
              </mc:Choice>
              <mc:Fallback>
                <p:oleObj name="Klip" r:id="rId3" imgW="1857600" imgH="399564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28600"/>
                        <a:ext cx="1031875" cy="138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3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  <p:bldP spid="297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WordArt 3"/>
          <p:cNvSpPr>
            <a:spLocks noChangeArrowheads="1" noChangeShapeType="1" noTextEdit="1"/>
          </p:cNvSpPr>
          <p:nvPr/>
        </p:nvSpPr>
        <p:spPr bwMode="auto">
          <a:xfrm>
            <a:off x="2362200" y="228600"/>
            <a:ext cx="49530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sk-SK" sz="3600" kern="10">
                <a:solidFill>
                  <a:srgbClr val="00FFFF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Použitá literatúra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447800" y="2286000"/>
            <a:ext cx="68865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Tx/>
              <a:buChar char="•"/>
            </a:pPr>
            <a:r>
              <a:rPr lang="cs-CZ" altLang="sk-SK" sz="3200"/>
              <a:t>Vlastné prípravy</a:t>
            </a:r>
          </a:p>
          <a:p>
            <a:pPr algn="l">
              <a:buFontTx/>
              <a:buChar char="•"/>
            </a:pPr>
            <a:r>
              <a:rPr lang="cs-CZ" altLang="sk-SK" sz="3200"/>
              <a:t>Matematika - Chystáte sa na maturitu?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958850" y="2160588"/>
            <a:ext cx="7548563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sk-SK" sz="2400" i="0"/>
              <a:t>Matematika je geniálna skladačka, </a:t>
            </a:r>
          </a:p>
          <a:p>
            <a:r>
              <a:rPr lang="cs-CZ" altLang="sk-SK" sz="2400" i="0"/>
              <a:t>v ktorej  každé číslo, písmenko, znamienko či znak</a:t>
            </a:r>
          </a:p>
          <a:p>
            <a:r>
              <a:rPr lang="cs-CZ" altLang="sk-SK" sz="2400" i="0"/>
              <a:t>má svoj presne určený zmysel.</a:t>
            </a:r>
          </a:p>
          <a:p>
            <a:r>
              <a:rPr lang="cs-CZ" altLang="sk-SK" sz="2400" i="0"/>
              <a:t>Nemožno v nej klamať, podvádzať,vymýšľať si, </a:t>
            </a:r>
          </a:p>
          <a:p>
            <a:r>
              <a:rPr lang="cs-CZ" altLang="sk-SK" sz="2400" i="0"/>
              <a:t>uberať z nej, či  pridávať.</a:t>
            </a:r>
          </a:p>
          <a:p>
            <a:r>
              <a:rPr lang="cs-CZ" altLang="sk-SK" sz="2400" i="0"/>
              <a:t>Treba v plnej miere rešpektovať jej zákony a pravidlá.</a:t>
            </a:r>
          </a:p>
          <a:p>
            <a:r>
              <a:rPr lang="cs-CZ" altLang="sk-SK" sz="2400" i="0"/>
              <a:t>Myslím si, že je v nej zašifrované skryté posolstvo</a:t>
            </a:r>
          </a:p>
          <a:p>
            <a:r>
              <a:rPr lang="cs-CZ" altLang="sk-SK" sz="2400" i="0"/>
              <a:t>pre človeka aký by mal byť.</a:t>
            </a:r>
            <a:endParaRPr lang="cs-CZ" altLang="sk-SK" i="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752600" y="5210175"/>
            <a:ext cx="6284913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sk-SK" sz="2800" i="0"/>
              <a:t>Veľa premýšľajte. Nielen o matematike.</a:t>
            </a:r>
          </a:p>
          <a:p>
            <a:r>
              <a:rPr lang="cs-CZ" altLang="sk-SK" sz="2800" i="0"/>
              <a:t>O všetkom.</a:t>
            </a:r>
          </a:p>
          <a:p>
            <a:pPr algn="r"/>
            <a:r>
              <a:rPr lang="cs-CZ" altLang="sk-SK" sz="1800" i="0"/>
              <a:t>Š.Schwarz</a:t>
            </a:r>
            <a:endParaRPr lang="cs-CZ" altLang="sk-SK" sz="2800" i="0"/>
          </a:p>
          <a:p>
            <a:endParaRPr lang="cs-CZ" altLang="sk-SK" sz="2800" i="0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503613" y="552450"/>
            <a:ext cx="12239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3200" i="0"/>
              <a:t>Záver</a:t>
            </a:r>
          </a:p>
        </p:txBody>
      </p:sp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5867400" y="228600"/>
          <a:ext cx="1828800" cy="140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Klip" r:id="rId3" imgW="4519440" imgH="3466800" progId="MS_ClipArt_Gallery.2">
                  <p:embed/>
                </p:oleObj>
              </mc:Choice>
              <mc:Fallback>
                <p:oleObj name="Klip" r:id="rId3" imgW="4519440" imgH="346680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28600"/>
                        <a:ext cx="1828800" cy="140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75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  <p:bldP spid="14342" grpId="0" autoUpdateAnimBg="0"/>
      <p:bldP spid="1434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0"/>
            <a:ext cx="24145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4400" i="0"/>
              <a:t>Kontakt:</a:t>
            </a:r>
            <a:r>
              <a:rPr lang="cs-CZ" altLang="sk-SK" sz="1800" i="0"/>
              <a:t> 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28600"/>
            <a:ext cx="1925638" cy="139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676400" y="2438400"/>
            <a:ext cx="62388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altLang="sk-SK" sz="3200" i="0"/>
              <a:t>e - mail: belakova@oalevice.edu.sk</a:t>
            </a:r>
            <a:endParaRPr lang="cs-CZ" altLang="sk-SK" i="0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1524000" y="3200400"/>
            <a:ext cx="6858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cs-CZ" altLang="sk-SK" sz="3200" i="0"/>
              <a:t>Adresa: Obchodná akadémia Levice</a:t>
            </a:r>
          </a:p>
          <a:p>
            <a:pPr algn="l"/>
            <a:r>
              <a:rPr lang="cs-CZ" altLang="sk-SK" sz="3200" i="0"/>
              <a:t>               Kittenbergera 2</a:t>
            </a:r>
          </a:p>
          <a:p>
            <a:pPr algn="l"/>
            <a:r>
              <a:rPr lang="cs-CZ" altLang="sk-SK" sz="3200" i="0"/>
              <a:t>               934 40 Levice</a:t>
            </a:r>
          </a:p>
          <a:p>
            <a:pPr algn="l"/>
            <a:endParaRPr lang="cs-CZ" altLang="sk-SK" sz="3200" i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447800" y="4800600"/>
            <a:ext cx="38750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altLang="sk-SK" sz="3200" i="0"/>
              <a:t>Telefón: 036</a:t>
            </a:r>
            <a:r>
              <a:rPr lang="en-US" altLang="sk-SK" sz="3200" i="0"/>
              <a:t>/</a:t>
            </a:r>
            <a:r>
              <a:rPr lang="sk-SK" altLang="sk-SK" sz="3200" i="0"/>
              <a:t>6312171</a:t>
            </a:r>
          </a:p>
          <a:p>
            <a:pPr algn="l"/>
            <a:r>
              <a:rPr lang="sk-SK" altLang="sk-SK" sz="3200" i="0"/>
              <a:t>Fax: 036</a:t>
            </a:r>
            <a:r>
              <a:rPr lang="en-US" altLang="sk-SK" sz="3200" i="0"/>
              <a:t>/</a:t>
            </a:r>
            <a:r>
              <a:rPr lang="sk-SK" altLang="sk-SK" sz="3200" i="0"/>
              <a:t>6312519</a:t>
            </a:r>
            <a:endParaRPr lang="cs-CZ" altLang="sk-SK" i="0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143000" y="762000"/>
            <a:ext cx="4238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3200" i="0"/>
              <a:t>RNDr. Eliška Beláková</a:t>
            </a:r>
            <a:endParaRPr lang="cs-CZ" altLang="sk-SK" i="0"/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970088" y="5821363"/>
            <a:ext cx="6467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3600" i="0"/>
              <a:t>Ďakujem všetkým za pozornosť</a:t>
            </a:r>
            <a:r>
              <a:rPr lang="cs-CZ" altLang="sk-SK" i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75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75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6" grpId="0" autoUpdateAnimBg="0"/>
      <p:bldP spid="28678" grpId="0" autoUpdateAnimBg="0"/>
      <p:bldP spid="28679" grpId="0" autoUpdateAnimBg="0"/>
      <p:bldP spid="28684" grpId="0" autoUpdateAnimBg="0"/>
      <p:bldP spid="2868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 i="1"/>
              <a:t>Obsah prezentácie</a:t>
            </a:r>
            <a:br>
              <a:rPr lang="cs-CZ" altLang="sk-SK" i="1"/>
            </a:br>
            <a:r>
              <a:rPr lang="cs-CZ" altLang="sk-SK" i="1"/>
              <a:t>o goniometrických funkciách</a:t>
            </a:r>
            <a:endParaRPr lang="cs-CZ" altLang="sk-SK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133600"/>
            <a:ext cx="7772400" cy="4114800"/>
          </a:xfrm>
        </p:spPr>
        <p:txBody>
          <a:bodyPr/>
          <a:lstStyle/>
          <a:p>
            <a:pPr>
              <a:buFont typeface="Webdings" pitchFamily="18" charset="2"/>
              <a:buChar char="8"/>
            </a:pPr>
            <a:r>
              <a:rPr lang="cs-CZ" altLang="sk-SK" sz="2400"/>
              <a:t>Názov prezentácie</a:t>
            </a:r>
          </a:p>
          <a:p>
            <a:pPr>
              <a:buFont typeface="Webdings" pitchFamily="18" charset="2"/>
              <a:buChar char="8"/>
            </a:pPr>
            <a:r>
              <a:rPr lang="cs-CZ" altLang="sk-SK" sz="2400"/>
              <a:t>Obsah prezentácie</a:t>
            </a:r>
          </a:p>
          <a:p>
            <a:pPr>
              <a:buFont typeface="Webdings" pitchFamily="18" charset="2"/>
              <a:buChar char="8"/>
            </a:pPr>
            <a:r>
              <a:rPr lang="cs-CZ" altLang="sk-SK" sz="2400"/>
              <a:t>Využitie IKT v predmete matematika</a:t>
            </a:r>
          </a:p>
          <a:p>
            <a:pPr>
              <a:buFont typeface="Webdings" pitchFamily="18" charset="2"/>
              <a:buChar char="8"/>
            </a:pPr>
            <a:r>
              <a:rPr lang="cs-CZ" altLang="sk-SK" sz="2400"/>
              <a:t>Možnosť využitia vhodného softweru</a:t>
            </a:r>
          </a:p>
          <a:p>
            <a:pPr>
              <a:buFont typeface="Webdings" pitchFamily="18" charset="2"/>
              <a:buChar char="8"/>
            </a:pPr>
            <a:r>
              <a:rPr lang="cs-CZ" altLang="sk-SK" sz="2400"/>
              <a:t>IKT a goniometria</a:t>
            </a:r>
          </a:p>
          <a:p>
            <a:pPr>
              <a:buFont typeface="Webdings" pitchFamily="18" charset="2"/>
              <a:buChar char="8"/>
            </a:pPr>
            <a:r>
              <a:rPr lang="cs-CZ" altLang="sk-SK" sz="2400"/>
              <a:t>Jednotková kružnica,definícia radiánu a stupňa</a:t>
            </a:r>
          </a:p>
          <a:p>
            <a:pPr>
              <a:buFont typeface="Webdings" pitchFamily="18" charset="2"/>
              <a:buChar char="8"/>
            </a:pPr>
            <a:r>
              <a:rPr lang="cs-CZ" altLang="sk-SK" sz="2400"/>
              <a:t>Definícia funkcií v pravouhlom trojuholníku</a:t>
            </a:r>
          </a:p>
          <a:p>
            <a:pPr>
              <a:buFont typeface="Webdings" pitchFamily="18" charset="2"/>
              <a:buChar char="8"/>
            </a:pPr>
            <a:r>
              <a:rPr lang="cs-CZ" altLang="sk-SK" sz="2400"/>
              <a:t>Základné vzťahy medzi goniometrickými funkciami</a:t>
            </a:r>
          </a:p>
          <a:p>
            <a:pPr>
              <a:buFont typeface="Webdings" pitchFamily="18" charset="2"/>
              <a:buChar char="8"/>
            </a:pPr>
            <a:r>
              <a:rPr lang="cs-CZ" altLang="sk-SK" sz="2400"/>
              <a:t>Odvodenie hodnoty funkcií pre niektoré hodnoty uhla</a:t>
            </a:r>
          </a:p>
          <a:p>
            <a:pPr>
              <a:buFont typeface="Webdings" pitchFamily="18" charset="2"/>
              <a:buChar char="8"/>
            </a:pPr>
            <a:r>
              <a:rPr lang="cs-CZ" altLang="sk-SK" sz="2400"/>
              <a:t>Graf funkcie y = sin x a jeho modifikácia</a:t>
            </a:r>
          </a:p>
          <a:p>
            <a:pPr>
              <a:buFont typeface="Webdings" pitchFamily="18" charset="2"/>
              <a:buNone/>
            </a:pPr>
            <a:endParaRPr lang="cs-CZ" altLang="sk-SK" sz="2400"/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6248400" y="2209800"/>
          <a:ext cx="2590800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Klip" r:id="rId3" imgW="2286000" imgH="1114920" progId="MS_ClipArt_Gallery.2">
                  <p:embed/>
                </p:oleObj>
              </mc:Choice>
              <mc:Fallback>
                <p:oleObj name="Klip" r:id="rId3" imgW="2286000" imgH="111492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209800"/>
                        <a:ext cx="2590800" cy="177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3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 sz="4800" i="1"/>
              <a:t>Druhá strana obsahu</a:t>
            </a:r>
            <a:endParaRPr lang="cs-CZ" altLang="sk-SK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066800" y="1984375"/>
            <a:ext cx="69532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buFont typeface="Webdings" pitchFamily="18" charset="2"/>
              <a:buChar char="8"/>
            </a:pPr>
            <a:r>
              <a:rPr lang="cs-CZ" altLang="sk-SK" sz="3600" i="0">
                <a:effectLst>
                  <a:outerShdw blurRad="38100" dist="38100" dir="2700000" algn="tl">
                    <a:srgbClr val="000000"/>
                  </a:outerShdw>
                </a:effectLst>
              </a:rPr>
              <a:t>Námet na domáce precvičovanie</a:t>
            </a:r>
          </a:p>
          <a:p>
            <a:pPr algn="l">
              <a:buFont typeface="Webdings" pitchFamily="18" charset="2"/>
              <a:buNone/>
            </a:pPr>
            <a:r>
              <a:rPr lang="cs-CZ" altLang="sk-SK" sz="3600" i="0">
                <a:effectLst>
                  <a:outerShdw blurRad="38100" dist="38100" dir="2700000" algn="tl">
                    <a:srgbClr val="000000"/>
                  </a:outerShdw>
                </a:effectLst>
              </a:rPr>
              <a:t>   a upevňovanie zručnosti  </a:t>
            </a:r>
          </a:p>
          <a:p>
            <a:pPr algn="l">
              <a:buFont typeface="Webdings" pitchFamily="18" charset="2"/>
              <a:buChar char="8"/>
            </a:pPr>
            <a:r>
              <a:rPr lang="cs-CZ" altLang="sk-SK" sz="3600" i="0">
                <a:effectLst>
                  <a:outerShdw blurRad="38100" dist="38100" dir="2700000" algn="tl">
                    <a:srgbClr val="000000"/>
                  </a:outerShdw>
                </a:effectLst>
              </a:rPr>
              <a:t>Zoznam literatúry</a:t>
            </a:r>
          </a:p>
          <a:p>
            <a:pPr algn="l">
              <a:buFont typeface="Webdings" pitchFamily="18" charset="2"/>
              <a:buChar char="8"/>
            </a:pPr>
            <a:r>
              <a:rPr lang="cs-CZ" altLang="sk-SK" sz="3600" i="0">
                <a:effectLst>
                  <a:outerShdw blurRad="38100" dist="38100" dir="2700000" algn="tl">
                    <a:srgbClr val="000000"/>
                  </a:outerShdw>
                </a:effectLst>
              </a:rPr>
              <a:t>Motivácia účastníkov pre</a:t>
            </a:r>
          </a:p>
          <a:p>
            <a:pPr algn="l">
              <a:buFont typeface="Webdings" pitchFamily="18" charset="2"/>
              <a:buNone/>
            </a:pPr>
            <a:r>
              <a:rPr lang="cs-CZ" altLang="sk-SK" sz="3600" i="0">
                <a:effectLst>
                  <a:outerShdw blurRad="38100" dist="38100" dir="2700000" algn="tl">
                    <a:srgbClr val="000000"/>
                  </a:outerShdw>
                </a:effectLst>
              </a:rPr>
              <a:t>    vzdelávaciu aktivitu</a:t>
            </a:r>
          </a:p>
          <a:p>
            <a:pPr algn="l">
              <a:buFont typeface="Webdings" pitchFamily="18" charset="2"/>
              <a:buChar char="8"/>
            </a:pPr>
            <a:r>
              <a:rPr lang="cs-CZ" altLang="sk-SK" sz="3600" i="0">
                <a:effectLst>
                  <a:outerShdw blurRad="38100" dist="38100" dir="2700000" algn="tl">
                    <a:srgbClr val="000000"/>
                  </a:outerShdw>
                </a:effectLst>
              </a:rPr>
              <a:t>Záver</a:t>
            </a:r>
            <a:r>
              <a:rPr lang="cs-CZ" altLang="sk-SK" sz="2800" i="0"/>
              <a:t> 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6477000" y="4343400"/>
          <a:ext cx="219075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Klip" r:id="rId3" imgW="2190600" imgH="2286000" progId="MS_ClipArt_Gallery.2">
                  <p:embed/>
                </p:oleObj>
              </mc:Choice>
              <mc:Fallback>
                <p:oleObj name="Klip" r:id="rId3" imgW="2190600" imgH="22860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343400"/>
                        <a:ext cx="2190750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 dirty="0" err="1"/>
              <a:t>Využitie</a:t>
            </a:r>
            <a:r>
              <a:rPr lang="cs-CZ" altLang="sk-SK" dirty="0"/>
              <a:t> IKT v </a:t>
            </a:r>
            <a:r>
              <a:rPr lang="cs-CZ" altLang="sk-SK" dirty="0" err="1"/>
              <a:t>predmete</a:t>
            </a:r>
            <a:r>
              <a:rPr lang="cs-CZ" altLang="sk-SK" dirty="0"/>
              <a:t> </a:t>
            </a:r>
            <a:r>
              <a:rPr lang="cs-CZ" altLang="sk-SK" dirty="0" smtClean="0"/>
              <a:t>matematika</a:t>
            </a:r>
            <a:endParaRPr lang="cs-CZ" altLang="sk-SK" dirty="0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066800" y="2057400"/>
            <a:ext cx="743267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altLang="sk-SK" sz="2400" i="0"/>
              <a:t>IKT umožňujú: </a:t>
            </a:r>
          </a:p>
          <a:p>
            <a:pPr algn="l"/>
            <a:endParaRPr lang="cs-CZ" altLang="sk-SK" sz="2400" i="0"/>
          </a:p>
          <a:p>
            <a:pPr algn="l">
              <a:buFont typeface="Wingdings 3" pitchFamily="18" charset="2"/>
              <a:buChar char=""/>
            </a:pPr>
            <a:r>
              <a:rPr lang="cs-CZ" altLang="sk-SK" sz="2400" i="0"/>
              <a:t>rozšírenie vedomostí</a:t>
            </a:r>
          </a:p>
          <a:p>
            <a:pPr algn="l">
              <a:buFont typeface="Wingdings 3" pitchFamily="18" charset="2"/>
              <a:buChar char=""/>
            </a:pPr>
            <a:r>
              <a:rPr lang="cs-CZ" altLang="sk-SK" sz="2400" i="0"/>
              <a:t>nadobúdanie zručností</a:t>
            </a:r>
          </a:p>
          <a:p>
            <a:pPr algn="l">
              <a:buFont typeface="Wingdings 3" pitchFamily="18" charset="2"/>
              <a:buChar char=""/>
            </a:pPr>
            <a:r>
              <a:rPr lang="cs-CZ" altLang="sk-SK" sz="2400" i="0"/>
              <a:t>grafické reprezentácie skúmaných javov</a:t>
            </a:r>
          </a:p>
          <a:p>
            <a:pPr algn="l">
              <a:buFont typeface="Wingdings 3" pitchFamily="18" charset="2"/>
              <a:buChar char=""/>
            </a:pPr>
            <a:r>
              <a:rPr lang="cs-CZ" altLang="sk-SK" sz="2400" i="0"/>
              <a:t>vyšetrovanie vlastností objektov a vzťahov medzi nimi</a:t>
            </a:r>
          </a:p>
          <a:p>
            <a:pPr algn="l">
              <a:buFont typeface="Wingdings 3" pitchFamily="18" charset="2"/>
              <a:buChar char=""/>
            </a:pPr>
            <a:r>
              <a:rPr lang="cs-CZ" altLang="sk-SK" sz="2400" i="0"/>
              <a:t>oslobodiť žiakov od jednotlivých numerickách </a:t>
            </a:r>
          </a:p>
          <a:p>
            <a:pPr algn="l">
              <a:buFont typeface="Wingdings 3" pitchFamily="18" charset="2"/>
              <a:buNone/>
            </a:pPr>
            <a:r>
              <a:rPr lang="cs-CZ" altLang="sk-SK" sz="2400" i="0"/>
              <a:t>   výpočtov a triviálnych rutiných manipulácií</a:t>
            </a:r>
          </a:p>
          <a:p>
            <a:pPr algn="l">
              <a:buFont typeface="Wingdings 3" pitchFamily="18" charset="2"/>
              <a:buChar char=""/>
            </a:pPr>
            <a:r>
              <a:rPr lang="cs-CZ" altLang="sk-SK" sz="2400" i="0"/>
              <a:t>sústrediť pozornosť na matematickú podstatu </a:t>
            </a:r>
          </a:p>
          <a:p>
            <a:pPr algn="l">
              <a:buFont typeface="Wingdings 3" pitchFamily="18" charset="2"/>
              <a:buNone/>
            </a:pPr>
            <a:r>
              <a:rPr lang="cs-CZ" altLang="sk-SK" sz="2400" i="0"/>
              <a:t>   problémov</a:t>
            </a:r>
          </a:p>
          <a:p>
            <a:pPr algn="l">
              <a:buFont typeface="Wingdings 3" pitchFamily="18" charset="2"/>
              <a:buChar char=""/>
            </a:pPr>
            <a:r>
              <a:rPr lang="cs-CZ" altLang="sk-SK" sz="2400" i="0"/>
              <a:t>učiteľom skvalitniť výučbu a uľahčiť prácu</a:t>
            </a:r>
          </a:p>
        </p:txBody>
      </p:sp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219200" y="304800"/>
          <a:ext cx="10763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Klip" r:id="rId3" imgW="2019960" imgH="2286000" progId="MS_ClipArt_Gallery.2">
                  <p:embed/>
                </p:oleObj>
              </mc:Choice>
              <mc:Fallback>
                <p:oleObj name="Klip" r:id="rId3" imgW="2019960" imgH="22860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4800"/>
                        <a:ext cx="107632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7162800" y="2133600"/>
          <a:ext cx="1570038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Klip" r:id="rId5" imgW="2242440" imgH="2286000" progId="MS_ClipArt_Gallery.2">
                  <p:embed/>
                </p:oleObj>
              </mc:Choice>
              <mc:Fallback>
                <p:oleObj name="Klip" r:id="rId5" imgW="2242440" imgH="22860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133600"/>
                        <a:ext cx="1570038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/>
              <a:t>Možnosť využitia vhodného softweru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 3" pitchFamily="18" charset="2"/>
              <a:buChar char=""/>
            </a:pPr>
            <a:r>
              <a:rPr lang="cs-CZ" altLang="sk-SK" sz="3200"/>
              <a:t>WORD</a:t>
            </a:r>
          </a:p>
          <a:p>
            <a:pPr>
              <a:buFont typeface="Wingdings 3" pitchFamily="18" charset="2"/>
              <a:buChar char=""/>
            </a:pPr>
            <a:r>
              <a:rPr lang="cs-CZ" altLang="sk-SK" sz="3200"/>
              <a:t>EXCEL</a:t>
            </a:r>
          </a:p>
          <a:p>
            <a:pPr>
              <a:buFont typeface="Wingdings 3" pitchFamily="18" charset="2"/>
              <a:buChar char=""/>
            </a:pPr>
            <a:r>
              <a:rPr lang="cs-CZ" altLang="sk-SK" sz="3200"/>
              <a:t>EDITOR ROVNÍC</a:t>
            </a:r>
          </a:p>
          <a:p>
            <a:pPr>
              <a:buFont typeface="Wingdings 3" pitchFamily="18" charset="2"/>
              <a:buChar char=""/>
            </a:pPr>
            <a:r>
              <a:rPr lang="cs-CZ" altLang="sk-SK" sz="3200"/>
              <a:t>POWER POINT</a:t>
            </a:r>
          </a:p>
          <a:p>
            <a:pPr>
              <a:buFont typeface="Wingdings 3" pitchFamily="18" charset="2"/>
              <a:buChar char=""/>
            </a:pPr>
            <a:r>
              <a:rPr lang="cs-CZ" altLang="sk-SK" sz="3200"/>
              <a:t>SKICÁR</a:t>
            </a:r>
          </a:p>
          <a:p>
            <a:pPr>
              <a:buFont typeface="Wingdings 3" pitchFamily="18" charset="2"/>
              <a:buChar char=""/>
            </a:pPr>
            <a:r>
              <a:rPr lang="cs-CZ" altLang="sk-SK" sz="3200"/>
              <a:t>KALKULAČKA</a:t>
            </a:r>
          </a:p>
          <a:p>
            <a:pPr>
              <a:buFont typeface="Wingdings 3" pitchFamily="18" charset="2"/>
              <a:buChar char=""/>
            </a:pPr>
            <a:r>
              <a:rPr lang="cs-CZ" altLang="sk-SK" sz="3200"/>
              <a:t>INTERNET</a:t>
            </a:r>
          </a:p>
          <a:p>
            <a:pPr>
              <a:buFont typeface="Wingdings 3" pitchFamily="18" charset="2"/>
              <a:buChar char=""/>
            </a:pPr>
            <a:endParaRPr lang="cs-CZ" altLang="sk-SK"/>
          </a:p>
          <a:p>
            <a:pPr>
              <a:buFont typeface="Wingdings 3" pitchFamily="18" charset="2"/>
              <a:buChar char=""/>
            </a:pPr>
            <a:endParaRPr lang="cs-CZ" altLang="sk-SK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 3" pitchFamily="18" charset="2"/>
              <a:buChar char="t"/>
            </a:pPr>
            <a:r>
              <a:rPr lang="cs-CZ" altLang="sk-SK"/>
              <a:t>PIKOMAT</a:t>
            </a:r>
          </a:p>
          <a:p>
            <a:pPr>
              <a:buFont typeface="Wingdings 3" pitchFamily="18" charset="2"/>
              <a:buChar char="t"/>
            </a:pPr>
            <a:r>
              <a:rPr lang="cs-CZ" altLang="sk-SK"/>
              <a:t>MAKS</a:t>
            </a:r>
          </a:p>
          <a:p>
            <a:pPr>
              <a:buFont typeface="Wingdings 3" pitchFamily="18" charset="2"/>
              <a:buChar char="t"/>
            </a:pPr>
            <a:r>
              <a:rPr lang="cs-CZ" altLang="sk-SK"/>
              <a:t>MATEMATICKÉ </a:t>
            </a:r>
          </a:p>
          <a:p>
            <a:pPr>
              <a:buFont typeface="Wingdings 3" pitchFamily="18" charset="2"/>
              <a:buNone/>
            </a:pPr>
            <a:r>
              <a:rPr lang="cs-CZ" altLang="sk-SK"/>
              <a:t>     OLYMPIÁDY</a:t>
            </a:r>
          </a:p>
          <a:p>
            <a:pPr>
              <a:buFont typeface="Wingdings 3" pitchFamily="18" charset="2"/>
              <a:buChar char="t"/>
            </a:pPr>
            <a:r>
              <a:rPr lang="cs-CZ" altLang="sk-SK"/>
              <a:t>MATEMATICKÝ KLOKAN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3505200" y="5715000"/>
            <a:ext cx="1143000" cy="2286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4267200" y="2362200"/>
            <a:ext cx="228600" cy="3276600"/>
          </a:xfrm>
          <a:prstGeom prst="upArrow">
            <a:avLst>
              <a:gd name="adj1" fmla="val 50000"/>
              <a:gd name="adj2" fmla="val 3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4495800" y="2209800"/>
            <a:ext cx="671513" cy="180975"/>
          </a:xfrm>
          <a:prstGeom prst="notchedRightArrow">
            <a:avLst>
              <a:gd name="adj1" fmla="val 50000"/>
              <a:gd name="adj2" fmla="val 927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4572000" y="2743200"/>
            <a:ext cx="671513" cy="180975"/>
          </a:xfrm>
          <a:prstGeom prst="notchedRightArrow">
            <a:avLst>
              <a:gd name="adj1" fmla="val 50000"/>
              <a:gd name="adj2" fmla="val 927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4572000" y="3352800"/>
            <a:ext cx="671513" cy="180975"/>
          </a:xfrm>
          <a:prstGeom prst="notchedRightArrow">
            <a:avLst>
              <a:gd name="adj1" fmla="val 50000"/>
              <a:gd name="adj2" fmla="val 927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4572000" y="4267200"/>
            <a:ext cx="671513" cy="180975"/>
          </a:xfrm>
          <a:prstGeom prst="notchedRightArrow">
            <a:avLst>
              <a:gd name="adj1" fmla="val 50000"/>
              <a:gd name="adj2" fmla="val 927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3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3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3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3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3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3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3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3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3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0" dur="3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5" dur="3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0" dur="3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  <p:bldP spid="19460" grpId="0" build="p" autoUpdateAnimBg="0"/>
      <p:bldP spid="19461" grpId="0" animBg="1"/>
      <p:bldP spid="19464" grpId="0" animBg="1"/>
      <p:bldP spid="19465" grpId="0" animBg="1"/>
      <p:bldP spid="19466" grpId="0" animBg="1"/>
      <p:bldP spid="19467" grpId="0" animBg="1"/>
      <p:bldP spid="1946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 sz="6000" b="1" i="1"/>
              <a:t>IKT a goniometria</a:t>
            </a:r>
            <a:endParaRPr lang="cs-CZ" altLang="sk-SK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 3" pitchFamily="18" charset="2"/>
              <a:buChar char=""/>
            </a:pPr>
            <a:r>
              <a:rPr lang="cs-CZ" altLang="sk-SK" sz="2000"/>
              <a:t>IKT je potrebne organicky</a:t>
            </a:r>
            <a:r>
              <a:rPr lang="cs-CZ" altLang="sk-SK" sz="2800"/>
              <a:t> </a:t>
            </a:r>
            <a:r>
              <a:rPr lang="cs-CZ" altLang="sk-SK" sz="2000"/>
              <a:t>začleniť do  vyučovania MATEMATIKY pretože:</a:t>
            </a:r>
          </a:p>
          <a:p>
            <a:pPr>
              <a:buFont typeface="Wingdings 3" pitchFamily="18" charset="2"/>
              <a:buChar char=""/>
            </a:pPr>
            <a:r>
              <a:rPr lang="cs-CZ" altLang="sk-SK" sz="2000"/>
              <a:t>- robia vyučovanie matematiky efektívnejším a úspešnejším</a:t>
            </a:r>
          </a:p>
          <a:p>
            <a:pPr>
              <a:buFont typeface="Wingdings 3" pitchFamily="18" charset="2"/>
              <a:buChar char=""/>
            </a:pPr>
            <a:r>
              <a:rPr lang="cs-CZ" altLang="sk-SK" sz="2000"/>
              <a:t>- musíme pripravovať žiakov  pre život , ktorý ich očakáva</a:t>
            </a:r>
          </a:p>
          <a:p>
            <a:pPr>
              <a:buFont typeface="Wingdings 3" pitchFamily="18" charset="2"/>
              <a:buChar char=""/>
            </a:pPr>
            <a:r>
              <a:rPr lang="cs-CZ" altLang="sk-SK" sz="2000"/>
              <a:t>využitie IKT pre výuku goniometrických funkcií je  o to atraktívnejšie, že umožňuje pomocou dynamickej simulácie zmeny koeficientov prispieť k lepšiemu pochopeniu problematiky </a:t>
            </a:r>
          </a:p>
          <a:p>
            <a:pPr>
              <a:buFont typeface="Wingdings 3" pitchFamily="18" charset="2"/>
              <a:buChar char=""/>
            </a:pPr>
            <a:endParaRPr lang="cs-CZ" altLang="sk-SK" sz="280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7239000" y="3352800"/>
          <a:ext cx="167322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Klip" r:id="rId3" imgW="1224720" imgH="2286000" progId="MS_ClipArt_Gallery.2">
                  <p:embed/>
                </p:oleObj>
              </mc:Choice>
              <mc:Fallback>
                <p:oleObj name="Klip" r:id="rId3" imgW="1224720" imgH="22860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352800"/>
                        <a:ext cx="1673225" cy="312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5105400" y="2133600"/>
          <a:ext cx="200977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Klip" r:id="rId5" imgW="2009880" imgH="2286000" progId="MS_ClipArt_Gallery.2">
                  <p:embed/>
                </p:oleObj>
              </mc:Choice>
              <mc:Fallback>
                <p:oleObj name="Klip" r:id="rId5" imgW="2009880" imgH="22860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133600"/>
                        <a:ext cx="2009775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5257800" y="4724400"/>
          <a:ext cx="2362200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snímek" r:id="rId7" imgW="4548526" imgH="3407297" progId="PowerPoint.Slide.8">
                  <p:embed/>
                </p:oleObj>
              </mc:Choice>
              <mc:Fallback>
                <p:oleObj name="snímek" r:id="rId7" imgW="4548526" imgH="3407297" progId="PowerPoint.Slid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724400"/>
                        <a:ext cx="2362200" cy="176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8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011238" y="381000"/>
            <a:ext cx="8132762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altLang="sk-SK" sz="1600" u="sng">
                <a:solidFill>
                  <a:schemeClr val="bg2"/>
                </a:solidFill>
              </a:rPr>
              <a:t>Jednotková kružnica</a:t>
            </a:r>
            <a:r>
              <a:rPr lang="cs-CZ" altLang="sk-SK" sz="1600">
                <a:solidFill>
                  <a:schemeClr val="bg2"/>
                </a:solidFill>
              </a:rPr>
              <a:t> </a:t>
            </a:r>
            <a:r>
              <a:rPr lang="cs-CZ" altLang="sk-SK" sz="1600"/>
              <a:t>je kružnica s polomerom 1, dĺžka takejto kružnice je 2</a:t>
            </a:r>
            <a:r>
              <a:rPr lang="cs-CZ" altLang="sk-SK" sz="1600">
                <a:sym typeface="Symbol" pitchFamily="18" charset="2"/>
              </a:rPr>
              <a:t>.</a:t>
            </a:r>
          </a:p>
          <a:p>
            <a:pPr algn="l"/>
            <a:r>
              <a:rPr lang="cs-CZ" altLang="sk-SK" sz="1600" u="sng">
                <a:solidFill>
                  <a:schemeClr val="bg2"/>
                </a:solidFill>
                <a:sym typeface="Symbol" pitchFamily="18" charset="2"/>
              </a:rPr>
              <a:t>1 radián</a:t>
            </a:r>
            <a:r>
              <a:rPr lang="cs-CZ" altLang="sk-SK" sz="1600">
                <a:solidFill>
                  <a:schemeClr val="bg2"/>
                </a:solidFill>
                <a:sym typeface="Symbol" pitchFamily="18" charset="2"/>
              </a:rPr>
              <a:t>: </a:t>
            </a:r>
            <a:r>
              <a:rPr lang="cs-CZ" altLang="sk-SK" sz="1600">
                <a:sym typeface="Symbol" pitchFamily="18" charset="2"/>
              </a:rPr>
              <a:t>Uhol ASB má veľkosť 1 radián (1 rad) práve vtedy, keď sa dĺžka oblúka AB rovná 1</a:t>
            </a:r>
            <a:r>
              <a:rPr lang="cs-CZ" altLang="sk-SK" sz="1600">
                <a:solidFill>
                  <a:schemeClr val="bg2"/>
                </a:solidFill>
                <a:sym typeface="Symbol" pitchFamily="18" charset="2"/>
              </a:rPr>
              <a:t>.</a:t>
            </a:r>
          </a:p>
          <a:p>
            <a:pPr algn="l"/>
            <a:r>
              <a:rPr lang="cs-CZ" altLang="sk-SK" sz="1600" u="sng">
                <a:solidFill>
                  <a:schemeClr val="bg2"/>
                </a:solidFill>
                <a:sym typeface="Symbol" pitchFamily="18" charset="2"/>
              </a:rPr>
              <a:t>1 stupeň</a:t>
            </a:r>
            <a:r>
              <a:rPr lang="cs-CZ" altLang="sk-SK" sz="1600">
                <a:solidFill>
                  <a:schemeClr val="bg2"/>
                </a:solidFill>
                <a:sym typeface="Symbol" pitchFamily="18" charset="2"/>
              </a:rPr>
              <a:t>: </a:t>
            </a:r>
            <a:r>
              <a:rPr lang="cs-CZ" altLang="sk-SK" sz="1600">
                <a:sym typeface="Symbol" pitchFamily="18" charset="2"/>
              </a:rPr>
              <a:t>Uhol ASC má veľkosť 1 stupeň (1) práve vtedy keď má oblúk AC dĺžku 2.: 360.</a:t>
            </a:r>
          </a:p>
          <a:p>
            <a:pPr algn="l"/>
            <a:r>
              <a:rPr lang="cs-CZ" altLang="sk-SK" sz="1600">
                <a:sym typeface="Symbol" pitchFamily="18" charset="2"/>
              </a:rPr>
              <a:t>Dohoda: x - veľkosť uhla v blúkovej miere</a:t>
            </a:r>
          </a:p>
          <a:p>
            <a:pPr algn="l"/>
            <a:r>
              <a:rPr lang="cs-CZ" altLang="sk-SK" sz="1600">
                <a:sym typeface="Symbol" pitchFamily="18" charset="2"/>
              </a:rPr>
              <a:t>                - veľkosť uhla v stupňovej miere</a:t>
            </a:r>
            <a:endParaRPr lang="cs-CZ" altLang="sk-SK" sz="1600" b="0" i="0">
              <a:sym typeface="Symbol" pitchFamily="18" charset="2"/>
            </a:endParaRPr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1524000" y="2819400"/>
            <a:ext cx="2590800" cy="2743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sk-SK" sz="2400" i="0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2819400" y="2057400"/>
            <a:ext cx="0" cy="441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2819400" y="3429000"/>
            <a:ext cx="1143000" cy="762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651375" y="4229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800" b="0" i="0"/>
              <a:t>x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1295400" y="4191000"/>
            <a:ext cx="3657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948113" y="30861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800" b="0" i="0"/>
              <a:t>C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835275" y="2068513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400" b="0" i="0"/>
              <a:t>y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3962400" y="3429000"/>
            <a:ext cx="0" cy="7620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 flipH="1">
            <a:off x="2819400" y="3429000"/>
            <a:ext cx="11430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127375" y="3543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800" b="0" i="0">
                <a:solidFill>
                  <a:schemeClr val="bg1"/>
                </a:solidFill>
              </a:rPr>
              <a:t>1</a:t>
            </a:r>
            <a:endParaRPr lang="cs-CZ" altLang="sk-SK" sz="1800" b="0" i="0"/>
          </a:p>
        </p:txBody>
      </p:sp>
      <p:graphicFrame>
        <p:nvGraphicFramePr>
          <p:cNvPr id="10258" name="Object 18"/>
          <p:cNvGraphicFramePr>
            <a:graphicFrameLocks noChangeAspect="1"/>
          </p:cNvGraphicFramePr>
          <p:nvPr/>
        </p:nvGraphicFramePr>
        <p:xfrm>
          <a:off x="5943600" y="3505200"/>
          <a:ext cx="14478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Rovnice" r:id="rId3" imgW="660240" imgH="393480" progId="Equation.3">
                  <p:embed/>
                </p:oleObj>
              </mc:Choice>
              <mc:Fallback>
                <p:oleObj name="Rovnice" r:id="rId3" imgW="660240" imgH="3934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05200"/>
                        <a:ext cx="1447800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6096000" y="4953000"/>
          <a:ext cx="11430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Rovnice" r:id="rId5" imgW="520560" imgH="393480" progId="Equation.3">
                  <p:embed/>
                </p:oleObj>
              </mc:Choice>
              <mc:Fallback>
                <p:oleObj name="Rovnice" r:id="rId5" imgW="52056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953000"/>
                        <a:ext cx="1143000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029200" y="2971800"/>
            <a:ext cx="2971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sk-SK" sz="1600" b="0" i="0"/>
              <a:t>Prevod radiánov na stupne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334000" y="4572000"/>
            <a:ext cx="289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sk-SK" sz="1600" b="0" i="0"/>
              <a:t>Prevod stupňov na radiány</a:t>
            </a:r>
          </a:p>
        </p:txBody>
      </p:sp>
      <p:graphicFrame>
        <p:nvGraphicFramePr>
          <p:cNvPr id="10262" name="Object 22"/>
          <p:cNvGraphicFramePr>
            <a:graphicFrameLocks noChangeAspect="1"/>
          </p:cNvGraphicFramePr>
          <p:nvPr/>
        </p:nvGraphicFramePr>
        <p:xfrm>
          <a:off x="5410200" y="2209800"/>
          <a:ext cx="22860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Rovnice" r:id="rId7" imgW="1041120" imgH="203040" progId="Equation.3">
                  <p:embed/>
                </p:oleObj>
              </mc:Choice>
              <mc:Fallback>
                <p:oleObj name="Rovnice" r:id="rId7" imgW="1041120" imgH="203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209800"/>
                        <a:ext cx="22860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4065588" y="4156075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400" i="0"/>
              <a:t>A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2795588" y="4156075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400" i="0">
                <a:solidFill>
                  <a:schemeClr val="bg2"/>
                </a:solidFill>
              </a:rPr>
              <a:t>S</a:t>
            </a:r>
            <a:endParaRPr lang="cs-CZ" altLang="sk-SK" sz="2400" i="0"/>
          </a:p>
        </p:txBody>
      </p:sp>
      <p:sp>
        <p:nvSpPr>
          <p:cNvPr id="10266" name="Arc 26"/>
          <p:cNvSpPr>
            <a:spLocks/>
          </p:cNvSpPr>
          <p:nvPr/>
        </p:nvSpPr>
        <p:spPr bwMode="auto">
          <a:xfrm>
            <a:off x="3352800" y="3886200"/>
            <a:ext cx="152400" cy="304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089275" y="3768725"/>
            <a:ext cx="376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400" i="0">
                <a:solidFill>
                  <a:schemeClr val="bg1"/>
                </a:solidFill>
                <a:sym typeface="Symbol" pitchFamily="18" charset="2"/>
              </a:rPr>
              <a:t></a:t>
            </a:r>
            <a:endParaRPr lang="cs-CZ" altLang="sk-SK" sz="2400" i="0"/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505200" y="25908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400" i="0"/>
              <a:t>B</a:t>
            </a:r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 flipV="1">
            <a:off x="2819400" y="3048000"/>
            <a:ext cx="685800" cy="11430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0270" name="Arc 30"/>
          <p:cNvSpPr>
            <a:spLocks/>
          </p:cNvSpPr>
          <p:nvPr/>
        </p:nvSpPr>
        <p:spPr bwMode="auto">
          <a:xfrm>
            <a:off x="3505200" y="3048000"/>
            <a:ext cx="685800" cy="1219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3" dur="75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4" dur="75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animBg="1" autoUpdateAnimBg="0"/>
      <p:bldP spid="10248" grpId="0" animBg="1"/>
      <p:bldP spid="10250" grpId="0" animBg="1"/>
      <p:bldP spid="10251" grpId="0" autoUpdateAnimBg="0"/>
      <p:bldP spid="10252" grpId="0" animBg="1"/>
      <p:bldP spid="10253" grpId="0" autoUpdateAnimBg="0"/>
      <p:bldP spid="10254" grpId="0" autoUpdateAnimBg="0"/>
      <p:bldP spid="10255" grpId="0" animBg="1"/>
      <p:bldP spid="10256" grpId="0" animBg="1"/>
      <p:bldP spid="10260" grpId="0" autoUpdateAnimBg="0"/>
      <p:bldP spid="10261" grpId="0" autoUpdateAnimBg="0"/>
      <p:bldP spid="10264" grpId="0" autoUpdateAnimBg="0"/>
      <p:bldP spid="10265" grpId="0" autoUpdateAnimBg="0"/>
      <p:bldP spid="10268" grpId="0" autoUpdateAnimBg="0"/>
      <p:bldP spid="10269" grpId="0" animBg="1"/>
      <p:bldP spid="102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/>
              <a:t>Definícia goniometrických funkcií na jednotkovej kružnici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1524000" y="3124200"/>
            <a:ext cx="2362200" cy="2362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sk-SK" sz="1800" i="0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2667000" y="2133600"/>
            <a:ext cx="0" cy="42672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1219200" y="4267200"/>
            <a:ext cx="3429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V="1">
            <a:off x="2667000" y="3505200"/>
            <a:ext cx="914400" cy="76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546725" y="2784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sz="2400" i="0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810000" y="2133600"/>
            <a:ext cx="5073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i="0"/>
              <a:t>Funkcia sinus sa nazýva funkcia, </a:t>
            </a:r>
          </a:p>
          <a:p>
            <a:r>
              <a:rPr lang="cs-CZ" altLang="sk-SK" i="0"/>
              <a:t>ktorá na množine R každému x priraďuje y</a:t>
            </a:r>
            <a:r>
              <a:rPr lang="cs-CZ" altLang="sk-SK" i="0" baseline="-25000"/>
              <a:t>M</a:t>
            </a:r>
            <a:endParaRPr lang="cs-CZ" altLang="sk-SK" sz="2400" i="0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3581400" y="3505200"/>
            <a:ext cx="0" cy="762000"/>
          </a:xfrm>
          <a:prstGeom prst="line">
            <a:avLst/>
          </a:prstGeom>
          <a:noFill/>
          <a:ln w="19050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2667000" y="3505200"/>
            <a:ext cx="914400" cy="0"/>
          </a:xfrm>
          <a:prstGeom prst="line">
            <a:avLst/>
          </a:prstGeom>
          <a:noFill/>
          <a:ln w="19050">
            <a:solidFill>
              <a:schemeClr val="bg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498" name="AutoShape 18"/>
          <p:cNvSpPr>
            <a:spLocks/>
          </p:cNvSpPr>
          <p:nvPr/>
        </p:nvSpPr>
        <p:spPr bwMode="auto">
          <a:xfrm>
            <a:off x="3657600" y="3581400"/>
            <a:ext cx="76200" cy="685800"/>
          </a:xfrm>
          <a:prstGeom prst="rightBrace">
            <a:avLst>
              <a:gd name="adj1" fmla="val 75000"/>
              <a:gd name="adj2" fmla="val 50000"/>
            </a:avLst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499" name="AutoShape 19"/>
          <p:cNvSpPr>
            <a:spLocks/>
          </p:cNvSpPr>
          <p:nvPr/>
        </p:nvSpPr>
        <p:spPr bwMode="auto">
          <a:xfrm rot="-5376767">
            <a:off x="3086100" y="29337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3575050" y="3089275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2400" i="0"/>
              <a:t>M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3962400" y="3657600"/>
            <a:ext cx="442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800" i="0">
                <a:solidFill>
                  <a:schemeClr val="bg2"/>
                </a:solidFill>
              </a:rPr>
              <a:t>y</a:t>
            </a:r>
            <a:r>
              <a:rPr lang="cs-CZ" altLang="sk-SK" sz="1800" i="0" baseline="-25000">
                <a:solidFill>
                  <a:schemeClr val="bg2"/>
                </a:solidFill>
              </a:rPr>
              <a:t>M</a:t>
            </a:r>
            <a:endParaRPr lang="cs-CZ" altLang="sk-SK" sz="1800" i="0">
              <a:solidFill>
                <a:schemeClr val="bg2"/>
              </a:solidFill>
            </a:endParaRP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3124200" y="3048000"/>
            <a:ext cx="442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800" i="0">
                <a:solidFill>
                  <a:schemeClr val="bg2"/>
                </a:solidFill>
              </a:rPr>
              <a:t>x</a:t>
            </a:r>
            <a:r>
              <a:rPr lang="cs-CZ" altLang="sk-SK" sz="1800" i="0" baseline="-25000">
                <a:solidFill>
                  <a:schemeClr val="bg2"/>
                </a:solidFill>
              </a:rPr>
              <a:t>M</a:t>
            </a:r>
            <a:endParaRPr lang="cs-CZ" altLang="sk-SK" sz="1800" i="0"/>
          </a:p>
        </p:txBody>
      </p:sp>
      <p:sp>
        <p:nvSpPr>
          <p:cNvPr id="20505" name="Arc 25"/>
          <p:cNvSpPr>
            <a:spLocks/>
          </p:cNvSpPr>
          <p:nvPr/>
        </p:nvSpPr>
        <p:spPr bwMode="auto">
          <a:xfrm>
            <a:off x="3200400" y="3886200"/>
            <a:ext cx="152400" cy="381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2960688" y="3919538"/>
            <a:ext cx="328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800" i="0">
                <a:solidFill>
                  <a:schemeClr val="bg2"/>
                </a:solidFill>
                <a:sym typeface="Symbol" pitchFamily="18" charset="2"/>
              </a:rPr>
              <a:t></a:t>
            </a:r>
            <a:endParaRPr lang="cs-CZ" altLang="sk-SK" sz="1800" i="0">
              <a:solidFill>
                <a:schemeClr val="bg2"/>
              </a:solidFill>
            </a:endParaRP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4419600" y="3200400"/>
            <a:ext cx="4291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i="0"/>
              <a:t>Funkcia kosínus sa nazýva funkcia,</a:t>
            </a:r>
          </a:p>
          <a:p>
            <a:r>
              <a:rPr lang="cs-CZ" altLang="sk-SK" i="0"/>
              <a:t> ktorá na R pre všetky x priraďuje x</a:t>
            </a:r>
            <a:r>
              <a:rPr lang="cs-CZ" altLang="sk-SK" i="0" baseline="-25000"/>
              <a:t>M</a:t>
            </a:r>
            <a:endParaRPr lang="cs-CZ" altLang="sk-SK" sz="1800" i="0"/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4343400" y="4419600"/>
            <a:ext cx="45640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i="0"/>
              <a:t>Funkcia tangens sa nazýva funkcia daná</a:t>
            </a:r>
          </a:p>
          <a:p>
            <a:r>
              <a:rPr lang="cs-CZ" altLang="sk-SK" i="0"/>
              <a:t> rovnicou</a:t>
            </a:r>
            <a:endParaRPr lang="cs-CZ" altLang="sk-SK" sz="1800" i="0"/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3657600" y="5410200"/>
            <a:ext cx="5848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sk-SK" i="0"/>
              <a:t>Funkcia</a:t>
            </a:r>
            <a:r>
              <a:rPr lang="cs-CZ" altLang="sk-SK" sz="1800" i="0"/>
              <a:t> </a:t>
            </a:r>
            <a:r>
              <a:rPr lang="cs-CZ" altLang="sk-SK" i="0"/>
              <a:t>kotangens sa nazýva funkcia daná </a:t>
            </a:r>
          </a:p>
          <a:p>
            <a:r>
              <a:rPr lang="cs-CZ" altLang="sk-SK" i="0"/>
              <a:t>rovnicou</a:t>
            </a:r>
            <a:endParaRPr lang="cs-CZ" altLang="sk-SK" sz="1800" i="0"/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>
            <a:off x="1219200" y="3124200"/>
            <a:ext cx="2971800" cy="0"/>
          </a:xfrm>
          <a:prstGeom prst="line">
            <a:avLst/>
          </a:prstGeom>
          <a:noFill/>
          <a:ln w="1905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3886200" y="2895600"/>
            <a:ext cx="0" cy="3200400"/>
          </a:xfrm>
          <a:prstGeom prst="line">
            <a:avLst/>
          </a:prstGeom>
          <a:noFill/>
          <a:ln w="19050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5546725" y="275748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i="0"/>
          </a:p>
        </p:txBody>
      </p:sp>
      <p:graphicFrame>
        <p:nvGraphicFramePr>
          <p:cNvPr id="20514" name="Object 34"/>
          <p:cNvGraphicFramePr>
            <a:graphicFrameLocks noChangeAspect="1"/>
          </p:cNvGraphicFramePr>
          <p:nvPr/>
        </p:nvGraphicFramePr>
        <p:xfrm>
          <a:off x="5638800" y="2819400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Rovnice" r:id="rId3" imgW="1028520" imgH="393480" progId="Equation.3">
                  <p:embed/>
                </p:oleObj>
              </mc:Choice>
              <mc:Fallback>
                <p:oleObj name="Rovnice" r:id="rId3" imgW="1028520" imgH="39348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819400"/>
                        <a:ext cx="1524000" cy="5334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5394325" y="397668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i="0"/>
          </a:p>
        </p:txBody>
      </p:sp>
      <p:graphicFrame>
        <p:nvGraphicFramePr>
          <p:cNvPr id="20516" name="Object 36"/>
          <p:cNvGraphicFramePr>
            <a:graphicFrameLocks noChangeAspect="1"/>
          </p:cNvGraphicFramePr>
          <p:nvPr/>
        </p:nvGraphicFramePr>
        <p:xfrm>
          <a:off x="5715000" y="3886200"/>
          <a:ext cx="1828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Rovnice" r:id="rId5" imgW="1066680" imgH="393480" progId="Equation.3">
                  <p:embed/>
                </p:oleObj>
              </mc:Choice>
              <mc:Fallback>
                <p:oleObj name="Rovnice" r:id="rId5" imgW="1066680" imgH="39348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886200"/>
                        <a:ext cx="1828800" cy="609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4479925" y="504348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i="0"/>
          </a:p>
        </p:txBody>
      </p:sp>
      <p:graphicFrame>
        <p:nvGraphicFramePr>
          <p:cNvPr id="20518" name="Object 38"/>
          <p:cNvGraphicFramePr>
            <a:graphicFrameLocks noChangeAspect="1"/>
          </p:cNvGraphicFramePr>
          <p:nvPr/>
        </p:nvGraphicFramePr>
        <p:xfrm>
          <a:off x="4038600" y="49530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Rovnice" r:id="rId7" imgW="1143000" imgH="431640" progId="Equation.3">
                  <p:embed/>
                </p:oleObj>
              </mc:Choice>
              <mc:Fallback>
                <p:oleObj name="Rovnice" r:id="rId7" imgW="1143000" imgH="4316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953000"/>
                        <a:ext cx="1676400" cy="6096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4098925" y="611028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i="0"/>
          </a:p>
        </p:txBody>
      </p:sp>
      <p:graphicFrame>
        <p:nvGraphicFramePr>
          <p:cNvPr id="20520" name="Object 40"/>
          <p:cNvGraphicFramePr>
            <a:graphicFrameLocks noChangeAspect="1"/>
          </p:cNvGraphicFramePr>
          <p:nvPr/>
        </p:nvGraphicFramePr>
        <p:xfrm>
          <a:off x="3810000" y="5791200"/>
          <a:ext cx="213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Rovnice" r:id="rId9" imgW="1320480" imgH="431640" progId="Equation.3">
                  <p:embed/>
                </p:oleObj>
              </mc:Choice>
              <mc:Fallback>
                <p:oleObj name="Rovnice" r:id="rId9" imgW="1320480" imgH="4316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791200"/>
                        <a:ext cx="2133600" cy="7620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94" grpId="0" autoUpdateAnimBg="0"/>
      <p:bldP spid="20507" grpId="0" autoUpdateAnimBg="0"/>
      <p:bldP spid="20508" grpId="0" autoUpdateAnimBg="0"/>
      <p:bldP spid="2050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sk-SK"/>
              <a:t>Základné vzťahy medzi goniometrickými funkciami</a:t>
            </a: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Rovnice" r:id="rId3" imgW="114120" imgH="215640" progId="Equation.3">
                  <p:embed/>
                </p:oleObj>
              </mc:Choice>
              <mc:Fallback>
                <p:oleObj name="Rovnice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Rovnice" r:id="rId5" imgW="114120" imgH="215640" progId="Equation.3">
                  <p:embed/>
                </p:oleObj>
              </mc:Choice>
              <mc:Fallback>
                <p:oleObj name="Rovnice" r:id="rId5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Rovnice" r:id="rId6" imgW="114120" imgH="215640" progId="Equation.3">
                  <p:embed/>
                </p:oleObj>
              </mc:Choice>
              <mc:Fallback>
                <p:oleObj name="Rovnice" r:id="rId6" imgW="11412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812925" y="2119313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altLang="sk-SK" sz="1600" b="0" i="0"/>
          </a:p>
        </p:txBody>
      </p:sp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1905000" y="2057400"/>
          <a:ext cx="1479550" cy="15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Rovnice" r:id="rId7" imgW="761760" imgH="812520" progId="Equation.3">
                  <p:embed/>
                </p:oleObj>
              </mc:Choice>
              <mc:Fallback>
                <p:oleObj name="Rovnice" r:id="rId7" imgW="761760" imgH="8125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057400"/>
                        <a:ext cx="1479550" cy="157638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1447800" y="3962400"/>
          <a:ext cx="2578100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Rovnice" r:id="rId9" imgW="1143000" imgH="431640" progId="Equation.3">
                  <p:embed/>
                </p:oleObj>
              </mc:Choice>
              <mc:Fallback>
                <p:oleObj name="Rovnice" r:id="rId9" imgW="1143000" imgH="431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62400"/>
                        <a:ext cx="2578100" cy="100488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4343400" y="2133600"/>
          <a:ext cx="1827213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8" name="Rovnice" r:id="rId11" imgW="939600" imgH="583920" progId="Equation.3">
                  <p:embed/>
                </p:oleObj>
              </mc:Choice>
              <mc:Fallback>
                <p:oleObj name="Rovnice" r:id="rId11" imgW="939600" imgH="58392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133600"/>
                        <a:ext cx="1827213" cy="1135063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7" name="Object 13"/>
          <p:cNvGraphicFramePr>
            <a:graphicFrameLocks noChangeAspect="1"/>
          </p:cNvGraphicFramePr>
          <p:nvPr/>
        </p:nvGraphicFramePr>
        <p:xfrm>
          <a:off x="1752600" y="5334000"/>
          <a:ext cx="198120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Rovnice" r:id="rId13" imgW="939600" imgH="609480" progId="Equation.3">
                  <p:embed/>
                </p:oleObj>
              </mc:Choice>
              <mc:Fallback>
                <p:oleObj name="Rovnice" r:id="rId13" imgW="939600" imgH="609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334000"/>
                        <a:ext cx="1981200" cy="128587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5486400" y="3657600"/>
            <a:ext cx="2590800" cy="2743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V="1">
            <a:off x="6781800" y="4267200"/>
            <a:ext cx="1143000" cy="762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8613775" y="5067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800" b="0" i="0"/>
              <a:t>x</a:t>
            </a:r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5257800" y="5029200"/>
            <a:ext cx="3657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7885113" y="39243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800" b="0" i="0"/>
              <a:t>M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6797675" y="2906713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sk-SK" sz="1400" b="0" i="0"/>
              <a:t>y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924800" y="4267200"/>
            <a:ext cx="0" cy="7620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 flipH="1">
            <a:off x="6781800" y="4267200"/>
            <a:ext cx="11430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6781800" y="3276600"/>
            <a:ext cx="0" cy="3352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 flipV="1">
            <a:off x="1371600" y="3733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1524000" y="51816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78" grpId="0" animBg="1"/>
      <p:bldP spid="11280" grpId="0" animBg="1"/>
      <p:bldP spid="11281" grpId="0" autoUpdateAnimBg="0"/>
      <p:bldP spid="11282" grpId="0" animBg="1"/>
      <p:bldP spid="11283" grpId="0" autoUpdateAnimBg="0"/>
      <p:bldP spid="11284" grpId="0" autoUpdateAnimBg="0"/>
      <p:bldP spid="11285" grpId="0" animBg="1"/>
      <p:bldP spid="11286" grpId="0" animBg="1"/>
      <p:bldP spid="11288" grpId="0" animBg="1"/>
    </p:bldLst>
  </p:timing>
</p:sld>
</file>

<file path=ppt/theme/theme1.xml><?xml version="1.0" encoding="utf-8"?>
<a:theme xmlns:a="http://schemas.openxmlformats.org/drawingml/2006/main" name="Elektřina">
  <a:themeElements>
    <a:clrScheme name="Elektřina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Elektřina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k-SK" sz="20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sk-SK" sz="20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Elektřina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ektřina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ektřin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ektřina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ektřina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ektřina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ektřina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ektřina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prezentací\Elektřina.pot</Template>
  <TotalTime>592</TotalTime>
  <Words>615</Words>
  <Application>Microsoft Office PowerPoint</Application>
  <PresentationFormat>Prezentácia na obrazovke (4:3)</PresentationFormat>
  <Paragraphs>132</Paragraphs>
  <Slides>16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4</vt:i4>
      </vt:variant>
      <vt:variant>
        <vt:lpstr>Nadpisy snímok</vt:lpstr>
      </vt:variant>
      <vt:variant>
        <vt:i4>16</vt:i4>
      </vt:variant>
    </vt:vector>
  </HeadingPairs>
  <TitlesOfParts>
    <vt:vector size="29" baseType="lpstr">
      <vt:lpstr>Times New Roman</vt:lpstr>
      <vt:lpstr>Impact</vt:lpstr>
      <vt:lpstr>Monotype Sorts</vt:lpstr>
      <vt:lpstr>Arial Narrow</vt:lpstr>
      <vt:lpstr>Webdings</vt:lpstr>
      <vt:lpstr>Wingdings 3</vt:lpstr>
      <vt:lpstr>Symbol</vt:lpstr>
      <vt:lpstr>Wingdings</vt:lpstr>
      <vt:lpstr>Elektřina</vt:lpstr>
      <vt:lpstr>Microsoft Clip Gallery</vt:lpstr>
      <vt:lpstr>snímek aplikace Microsoft PowerPoint</vt:lpstr>
      <vt:lpstr>Microsoft Equation 3.0</vt:lpstr>
      <vt:lpstr>list aplikace Microsoft Excel</vt:lpstr>
      <vt:lpstr>Goniometrické funkcie</vt:lpstr>
      <vt:lpstr>Obsah prezentácie o goniometrických funkciách</vt:lpstr>
      <vt:lpstr>Druhá strana obsahu</vt:lpstr>
      <vt:lpstr>Využitie IKT v predmete matematika</vt:lpstr>
      <vt:lpstr>Možnosť využitia vhodného softweru</vt:lpstr>
      <vt:lpstr>IKT a goniometria</vt:lpstr>
      <vt:lpstr>Prezentácia programu PowerPoint</vt:lpstr>
      <vt:lpstr>Definícia goniometrických funkcií na jednotkovej kružnici</vt:lpstr>
      <vt:lpstr>Základné vzťahy medzi goniometrickými funkciami</vt:lpstr>
      <vt:lpstr>Odvodenie hodnôt funkcíí pre niektoré hodnoty uhla</vt:lpstr>
      <vt:lpstr>Odvodenie hodnôt funkcií pre niektoré hodnoty uhla</vt:lpstr>
      <vt:lpstr>Graf funkcie y = sin x y = a.sin(b.x+c)+d</vt:lpstr>
      <vt:lpstr> 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Goniometrické funkcie</dc:title>
  <dc:creator>MB</dc:creator>
  <cp:lastModifiedBy>Igor Krucovčin</cp:lastModifiedBy>
  <cp:revision>45</cp:revision>
  <dcterms:created xsi:type="dcterms:W3CDTF">2005-01-13T23:50:49Z</dcterms:created>
  <dcterms:modified xsi:type="dcterms:W3CDTF">2015-09-22T09:18:44Z</dcterms:modified>
</cp:coreProperties>
</file>