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59" r:id="rId5"/>
    <p:sldId id="262" r:id="rId6"/>
    <p:sldId id="264" r:id="rId7"/>
    <p:sldId id="265" r:id="rId8"/>
    <p:sldId id="266" r:id="rId9"/>
    <p:sldId id="267" r:id="rId10"/>
    <p:sldId id="263" r:id="rId11"/>
    <p:sldId id="260" r:id="rId12"/>
    <p:sldId id="269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3DEA8-F9B6-4C11-BD96-5D1A0737B675}" type="datetimeFigureOut">
              <a:rPr lang="sk-SK" smtClean="0"/>
              <a:t>3. 2. 2014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D1F4-8283-4DF8-B041-700F2D94A6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816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D3937-649E-4D40-B474-924B7EE1A0DB}" type="datetimeFigureOut">
              <a:rPr lang="sk-SK" smtClean="0"/>
              <a:t>3. 2. 2014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3363-9E5D-4738-86F2-4DA71303BA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782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3363-9E5D-4738-86F2-4DA71303BA9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12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3363-9E5D-4738-86F2-4DA71303BA9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33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93E8-F6A5-41A6-874C-BFD36C46F055}" type="datetime1">
              <a:rPr lang="sk-SK" smtClean="0"/>
              <a:t>3. 2. 2014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3DAF-60C7-48C2-A362-DB23997BDDE2}" type="datetime1">
              <a:rPr lang="sk-SK" smtClean="0"/>
              <a:t>3. 2. 2014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A2EB-578D-496F-BCBA-CC88C8A3FBA6}" type="datetime1">
              <a:rPr lang="sk-SK" smtClean="0"/>
              <a:t>3. 2. 2014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79F-4354-476E-815C-D02326513BF2}" type="datetime1">
              <a:rPr lang="sk-SK" smtClean="0"/>
              <a:t>3. 2. 2014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84FC-E75E-4815-B77B-08528BEDDC4C}" type="datetime1">
              <a:rPr lang="sk-SK" smtClean="0"/>
              <a:t>3. 2. 2014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5DF6-A37C-41BF-A029-66973D07F654}" type="datetime1">
              <a:rPr lang="sk-SK" smtClean="0"/>
              <a:t>3. 2. 2014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6C82-D602-4857-95BC-A0497BD96F38}" type="datetime1">
              <a:rPr lang="sk-SK" smtClean="0"/>
              <a:t>3. 2. 2014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88A1-A3FE-4BE8-914B-B0F470E31BA4}" type="datetime1">
              <a:rPr lang="sk-SK" smtClean="0"/>
              <a:t>3. 2. 2014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61-E8FC-44F9-A115-4BE38879977E}" type="datetime1">
              <a:rPr lang="sk-SK" smtClean="0"/>
              <a:t>3. 2. 2014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DB59-2561-47A2-8497-F278463CEFC2}" type="datetime1">
              <a:rPr lang="sk-SK" smtClean="0"/>
              <a:t>3. 2. 2014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C673-D631-4267-9B68-8E67B7565F51}" type="datetime1">
              <a:rPr lang="sk-SK" smtClean="0"/>
              <a:t>3. 2. 2014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>
                <a:lumMod val="75000"/>
                <a:lumOff val="25000"/>
              </a:schemeClr>
            </a:gs>
            <a:gs pos="53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8D86E7-8004-4272-8993-77815530F655}" type="datetime1">
              <a:rPr lang="sk-SK" smtClean="0"/>
              <a:t>3. 2. 2014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77DDAD3-4A51-4E9E-BDDA-FB80A036E790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Lev_p%C3%BA%C5%A1%C5%A5ov%C3%BD" TargetMode="External"/><Relationship Id="rId3" Type="http://schemas.openxmlformats.org/officeDocument/2006/relationships/hyperlink" Target="http://sk.wikipedia.org/wiki/Ma%C4%8Dkovit%C3%A9#Charakteristika" TargetMode="External"/><Relationship Id="rId7" Type="http://schemas.openxmlformats.org/officeDocument/2006/relationships/hyperlink" Target="http://deney.iplace.cz/rubriky/tapety-selm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www.selmymackovite.estranky.sk/fotoalbum/leopard-skvrnity/sala_leopard_2.-.html" TargetMode="External"/><Relationship Id="rId11" Type="http://schemas.openxmlformats.org/officeDocument/2006/relationships/hyperlink" Target="http://sk.wikipedia.org/wiki/Puma_americk%C3%A1" TargetMode="External"/><Relationship Id="rId5" Type="http://schemas.openxmlformats.org/officeDocument/2006/relationships/hyperlink" Target="http://www.worldanimal.estranky.sk/fotoalbum/dive-zvierata/mackoviteselmy/mackovite-selmy.jpg.-.html" TargetMode="External"/><Relationship Id="rId10" Type="http://schemas.openxmlformats.org/officeDocument/2006/relationships/hyperlink" Target="http://sk.wikipedia.org/wiki/Rys_ostrovid" TargetMode="External"/><Relationship Id="rId4" Type="http://schemas.openxmlformats.org/officeDocument/2006/relationships/hyperlink" Target="http://www.webnoviny.sk/veda-a-technika/v-tibete-objavili-fosilie-najstarsej-v/756286-clanok.html" TargetMode="External"/><Relationship Id="rId9" Type="http://schemas.openxmlformats.org/officeDocument/2006/relationships/hyperlink" Target="http://sk.wikipedia.org/wiki/Leopard_%C5%A1kvrnit%C3%B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lumMod val="75000"/>
                <a:lumOff val="25000"/>
              </a:schemeClr>
            </a:gs>
            <a:gs pos="49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717028"/>
            <a:ext cx="8388424" cy="2592288"/>
          </a:xfrm>
        </p:spPr>
        <p:txBody>
          <a:bodyPr/>
          <a:lstStyle/>
          <a:p>
            <a:r>
              <a:rPr lang="sk-SK" sz="6000" b="1" dirty="0" smtClean="0">
                <a:solidFill>
                  <a:schemeClr val="bg1"/>
                </a:solidFill>
              </a:rPr>
              <a:t>     </a:t>
            </a:r>
            <a:r>
              <a:rPr lang="sk-SK" sz="8000" b="1" dirty="0" smtClean="0">
                <a:solidFill>
                  <a:schemeClr val="bg1"/>
                </a:solidFill>
              </a:rPr>
              <a:t>Mačkovité Šelmy</a:t>
            </a:r>
            <a:endParaRPr lang="sk-SK" sz="80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C:\Users\Sabinka\AppData\Local\Microsoft\Windows\Temporary Internet Files\Content.IE5\LIMD49AM\MM90004092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228825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7164288" y="6165304"/>
            <a:ext cx="1800200" cy="576064"/>
          </a:xfrm>
        </p:spPr>
        <p:txBody>
          <a:bodyPr/>
          <a:lstStyle/>
          <a:p>
            <a:fld id="{5BA20DE8-C047-4998-A8D1-8362EC28D071}" type="datetime1">
              <a:rPr lang="sk-SK" sz="1200" smtClean="0">
                <a:solidFill>
                  <a:schemeClr val="bg1"/>
                </a:solidFill>
              </a:rPr>
              <a:t>3. 2. 2014</a:t>
            </a:fld>
            <a:endParaRPr lang="sk-S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1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469">
        <p14:prism isContent="1" isInverted="1"/>
      </p:transition>
    </mc:Choice>
    <mc:Fallback>
      <p:transition spd="slow" advTm="44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lumMod val="75000"/>
                <a:lumOff val="25000"/>
              </a:schemeClr>
            </a:gs>
            <a:gs pos="62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Tibet – fosílie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Tím amerických a čínskych paleontológov objavil na juhozápade Tibetu fosílne pozostatky najstaršieho známeho druhu veľkej mačkovitej </a:t>
            </a:r>
            <a:r>
              <a:rPr lang="sk-SK" sz="2400" dirty="0" smtClean="0"/>
              <a:t>šelmy.</a:t>
            </a:r>
            <a:endParaRPr lang="sk-SK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41" y="2924944"/>
            <a:ext cx="3333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10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62580"/>
      </p:ext>
    </p:extLst>
  </p:cSld>
  <p:clrMapOvr>
    <a:masterClrMapping/>
  </p:clrMapOvr>
  <p:transition spd="slow" advTm="2084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>
                <a:lumMod val="75000"/>
                <a:lumOff val="25000"/>
              </a:schemeClr>
            </a:gs>
            <a:gs pos="70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Zdroje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sk.wikipedia.org/wiki/Ma%C4%8Dkovit%C3%A9#Charakteristika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www.webnoviny.sk/veda-a-technika/v-tibete-objavili-fosilie-najstarsej-v/756286-clanok.html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5"/>
              </a:rPr>
              <a:t>http://www.worldanimal.estranky.sk/fotoalbum/dive-zvierata/mackoviteselmy/mackovite-selmy.jpg.-.</a:t>
            </a:r>
            <a:r>
              <a:rPr lang="sk-SK" dirty="0" smtClean="0">
                <a:hlinkClick r:id="rId5"/>
              </a:rPr>
              <a:t>html</a:t>
            </a:r>
            <a:endParaRPr lang="sk-SK" dirty="0" smtClean="0"/>
          </a:p>
          <a:p>
            <a:r>
              <a:rPr lang="sk-SK" dirty="0">
                <a:hlinkClick r:id="rId6"/>
              </a:rPr>
              <a:t>http://www.selmymackovite.estranky.sk/fotoalbum/leopard-skvrnity/sala_leopard_2.-.</a:t>
            </a:r>
            <a:r>
              <a:rPr lang="sk-SK" dirty="0" smtClean="0">
                <a:hlinkClick r:id="rId6"/>
              </a:rPr>
              <a:t>html</a:t>
            </a:r>
            <a:endParaRPr lang="sk-SK" dirty="0" smtClean="0"/>
          </a:p>
          <a:p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deney.iplace.cz/rubriky/tapety-selmy</a:t>
            </a:r>
            <a:r>
              <a:rPr lang="sk-SK" dirty="0" smtClean="0"/>
              <a:t> </a:t>
            </a:r>
            <a:endParaRPr lang="sk-SK" dirty="0" smtClean="0"/>
          </a:p>
          <a:p>
            <a:r>
              <a:rPr lang="sk-SK" dirty="0">
                <a:hlinkClick r:id="rId8"/>
              </a:rPr>
              <a:t>http://</a:t>
            </a:r>
            <a:r>
              <a:rPr lang="sk-SK" dirty="0" smtClean="0">
                <a:hlinkClick r:id="rId8"/>
              </a:rPr>
              <a:t>sk.wikipedia.org/wiki/Lev_p%C3%BA%C5%A1%C5%A5ov%C3%BD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9"/>
              </a:rPr>
              <a:t>http://sk.wikipedia.org/wiki/Leopard_%</a:t>
            </a:r>
            <a:r>
              <a:rPr lang="sk-SK" dirty="0" smtClean="0">
                <a:hlinkClick r:id="rId9"/>
              </a:rPr>
              <a:t>C5%A1kvrnit%C3%BD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10"/>
              </a:rPr>
              <a:t>http://</a:t>
            </a:r>
            <a:r>
              <a:rPr lang="sk-SK" dirty="0" smtClean="0">
                <a:hlinkClick r:id="rId10"/>
              </a:rPr>
              <a:t>sk.wikipedia.org/wiki/Rys_ostrovid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11"/>
              </a:rPr>
              <a:t>http://</a:t>
            </a:r>
            <a:r>
              <a:rPr lang="sk-SK" dirty="0" smtClean="0">
                <a:hlinkClick r:id="rId11"/>
              </a:rPr>
              <a:t>sk.wikipedia.org/wiki/Puma_americk%C3%A1</a:t>
            </a:r>
            <a:r>
              <a:rPr lang="sk-SK" dirty="0" smtClean="0"/>
              <a:t>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11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72626"/>
      </p:ext>
    </p:extLst>
  </p:cSld>
  <p:clrMapOvr>
    <a:masterClrMapping/>
  </p:clrMapOvr>
  <p:transition spd="slow" advTm="97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lumMod val="75000"/>
                <a:lumOff val="25000"/>
              </a:schemeClr>
            </a:gs>
            <a:gs pos="66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78" y="504485"/>
            <a:ext cx="8534400" cy="2074242"/>
          </a:xfrm>
        </p:spPr>
        <p:txBody>
          <a:bodyPr/>
          <a:lstStyle/>
          <a:p>
            <a:pPr algn="ctr"/>
            <a:r>
              <a:rPr lang="sk-SK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k-SK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4400" dirty="0" smtClean="0">
                <a:solidFill>
                  <a:schemeClr val="tx2">
                    <a:lumMod val="50000"/>
                  </a:schemeClr>
                </a:solidFill>
              </a:rPr>
              <a:t>Ďakujeme za pozornosť</a:t>
            </a:r>
            <a:br>
              <a:rPr lang="sk-SK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4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k-SK" sz="4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5400" dirty="0" smtClean="0">
                <a:solidFill>
                  <a:schemeClr val="tx2">
                    <a:lumMod val="50000"/>
                  </a:schemeClr>
                </a:solidFill>
              </a:rPr>
              <a:t>Koniec  </a:t>
            </a:r>
            <a:endParaRPr lang="sk-SK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419872" y="2564904"/>
            <a:ext cx="2736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  </a:t>
            </a:r>
            <a:r>
              <a:rPr lang="sk-SK" sz="138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sk-SK" sz="1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Sabinka\AppData\Local\Microsoft\Windows\Temporary Internet Files\Content.IE5\4U7WU74J\MM90028409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5487"/>
            <a:ext cx="15730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12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349134" y="482688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Vypracovali: </a:t>
            </a:r>
          </a:p>
          <a:p>
            <a:r>
              <a:rPr lang="sk-SK" b="1" dirty="0" err="1" smtClean="0">
                <a:solidFill>
                  <a:schemeClr val="bg1"/>
                </a:solidFill>
              </a:rPr>
              <a:t>Sabína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Farkasová</a:t>
            </a:r>
            <a:r>
              <a:rPr lang="sk-SK" b="1" dirty="0" smtClean="0">
                <a:solidFill>
                  <a:schemeClr val="bg1"/>
                </a:solidFill>
              </a:rPr>
              <a:t>  Dominika </a:t>
            </a:r>
            <a:r>
              <a:rPr lang="sk-SK" b="1" dirty="0" err="1" smtClean="0">
                <a:solidFill>
                  <a:schemeClr val="bg1"/>
                </a:solidFill>
              </a:rPr>
              <a:t>Blažíčková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492539"/>
      </p:ext>
    </p:extLst>
  </p:cSld>
  <p:clrMapOvr>
    <a:masterClrMapping/>
  </p:clrMapOvr>
  <p:transition spd="slow" advTm="62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>
                <a:lumMod val="75000"/>
                <a:lumOff val="25000"/>
              </a:schemeClr>
            </a:gs>
            <a:gs pos="66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581" y="188640"/>
            <a:ext cx="7924800" cy="1143000"/>
          </a:xfrm>
        </p:spPr>
        <p:txBody>
          <a:bodyPr/>
          <a:lstStyle/>
          <a:p>
            <a:pPr algn="ctr"/>
            <a:r>
              <a:rPr lang="sk-SK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Čím sa vyznačujú ?</a:t>
            </a:r>
            <a:endParaRPr lang="sk-SK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92549" y="1700808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 smtClean="0"/>
              <a:t>čeľaď cicavcov, rod mäsožravcov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 smtClean="0"/>
              <a:t>krátka široká lebka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/>
              <a:t>p</a:t>
            </a:r>
            <a:r>
              <a:rPr lang="sk-SK" sz="2800" dirty="0" smtClean="0"/>
              <a:t>evná kostra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/>
              <a:t>d</a:t>
            </a:r>
            <a:r>
              <a:rPr lang="sk-SK" sz="2800" dirty="0" smtClean="0"/>
              <a:t>obre vyvinutý sluch a čuch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 smtClean="0"/>
              <a:t>ľahký pružný pohyb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 smtClean="0"/>
              <a:t>dobré skákanie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 smtClean="0"/>
              <a:t>očné zuby a trháky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800" dirty="0" smtClean="0"/>
              <a:t>ostré hákovité pazúry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sk-SK" sz="2800" dirty="0"/>
          </a:p>
        </p:txBody>
      </p:sp>
      <p:pic>
        <p:nvPicPr>
          <p:cNvPr id="8" name="Picture 2" descr="http://media1.webgarden.name/images/media1:4f0c98e3049e0.jpg/1024_Bengal%20Ti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204864"/>
            <a:ext cx="29133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2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581983"/>
      </p:ext>
    </p:extLst>
  </p:cSld>
  <p:clrMapOvr>
    <a:masterClrMapping/>
  </p:clrMapOvr>
  <p:transition spd="slow" advTm="4728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dirty="0" smtClean="0">
                <a:solidFill>
                  <a:schemeClr val="tx2">
                    <a:lumMod val="50000"/>
                  </a:schemeClr>
                </a:solidFill>
              </a:rPr>
              <a:t>Rozmnožovanie</a:t>
            </a:r>
            <a:endParaRPr lang="sk-SK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Rozmnožujú sa pravidelne, každoročne, tiger a niektoré spravidla menšie druhy sa rozmnožujú s prestávkami viacerých rokov. Počet </a:t>
            </a:r>
            <a:r>
              <a:rPr lang="sk-SK" sz="2400" dirty="0" err="1"/>
              <a:t>mládať</a:t>
            </a:r>
            <a:r>
              <a:rPr lang="sk-SK" sz="2400" dirty="0"/>
              <a:t> je </a:t>
            </a:r>
            <a:r>
              <a:rPr lang="sk-SK" sz="2400" dirty="0" smtClean="0"/>
              <a:t>rôzny</a:t>
            </a:r>
            <a:r>
              <a:rPr lang="sk-SK" sz="2400" dirty="0"/>
              <a:t>, zvyčajne 2–6. Gravidita je </a:t>
            </a:r>
            <a:r>
              <a:rPr lang="sk-SK" sz="2400" dirty="0" smtClean="0"/>
              <a:t>krátka.</a:t>
            </a:r>
            <a:endParaRPr lang="sk-SK" sz="24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3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736304" cy="28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3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17"/>
    </mc:Choice>
    <mc:Fallback>
      <p:transition spd="slow" advTm="3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dirty="0" smtClean="0">
                <a:solidFill>
                  <a:schemeClr val="tx2">
                    <a:lumMod val="50000"/>
                  </a:schemeClr>
                </a:solidFill>
              </a:rPr>
              <a:t>Potrava</a:t>
            </a:r>
            <a:endParaRPr lang="sk-SK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79248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Chytajú iba živú korisť, zvyčajne mohutným skokom. Jedine gepard, jeden z najrýchlejších bežcov medzi cicavcami, beží za korisťou.  </a:t>
            </a:r>
            <a:r>
              <a:rPr lang="sk-SK" sz="2400" dirty="0" smtClean="0"/>
              <a:t>Živia sa párnokopytníkmi a nepárnokopytníkmi. Menšie druhy hlodavcami a vtákmi.</a:t>
            </a:r>
            <a:endParaRPr lang="sk-SK" sz="2400" dirty="0"/>
          </a:p>
          <a:p>
            <a:endParaRPr lang="sk-SK" sz="2400" dirty="0"/>
          </a:p>
        </p:txBody>
      </p:sp>
      <p:pic>
        <p:nvPicPr>
          <p:cNvPr id="5" name="Picture 2" descr="http://www.selmybarusky.kvalitne.cz/uv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2968683" cy="22292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4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232645"/>
      </p:ext>
    </p:extLst>
  </p:cSld>
  <p:clrMapOvr>
    <a:masterClrMapping/>
  </p:clrMapOvr>
  <p:transition spd="slow" advTm="3437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924800" cy="1143000"/>
          </a:xfrm>
        </p:spPr>
        <p:txBody>
          <a:bodyPr/>
          <a:lstStyle/>
          <a:p>
            <a:pPr algn="ctr"/>
            <a:r>
              <a:rPr lang="sk-SK" sz="6000" b="1" spc="0" dirty="0" smtClean="0">
                <a:solidFill>
                  <a:schemeClr val="tx2">
                    <a:lumMod val="50000"/>
                  </a:schemeClr>
                </a:solidFill>
              </a:rPr>
              <a:t>Druhy mačkovitých šeliem</a:t>
            </a:r>
            <a:endParaRPr lang="sk-SK" sz="6000" b="1" spc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AutoShape 6" descr="https://encrypted-tbn2.gstatic.com/images?q=tbn:ANd9GcQJ0_xb7hD977Vy-DwL1f8GuB40crryKwDt95wGN__OrhoegWs8Rw"/>
          <p:cNvSpPr>
            <a:spLocks noChangeAspect="1" noChangeArrowheads="1"/>
          </p:cNvSpPr>
          <p:nvPr/>
        </p:nvSpPr>
        <p:spPr bwMode="auto">
          <a:xfrm>
            <a:off x="-241992" y="-1960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5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431098"/>
      </p:ext>
    </p:extLst>
  </p:cSld>
  <p:clrMapOvr>
    <a:masterClrMapping/>
  </p:clrMapOvr>
  <p:transition spd="slow" advTm="35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lumMod val="75000"/>
                <a:lumOff val="25000"/>
              </a:schemeClr>
            </a:gs>
            <a:gs pos="63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468" y="265211"/>
            <a:ext cx="5312296" cy="11430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Lev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http://www.decotrend.sk/uploads/images/product/Fototapeta_%C5%A0elmy_-_Lev_3179.jpg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43" y="835789"/>
            <a:ext cx="3111508" cy="20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115616" y="164890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 smtClean="0"/>
              <a:t>Zástupca: lev púšťový</a:t>
            </a:r>
          </a:p>
          <a:p>
            <a:endParaRPr lang="sk-SK" sz="2400" dirty="0" smtClean="0"/>
          </a:p>
          <a:p>
            <a:r>
              <a:rPr lang="sk-SK" sz="2400" dirty="0" smtClean="0"/>
              <a:t>Lev </a:t>
            </a:r>
            <a:r>
              <a:rPr lang="sk-SK" sz="2400" dirty="0"/>
              <a:t>sa od iných mačkovitých šeliem odlišuje krátkou priliehavou srsťou a koncom chvosta, kde má dlhú srsť</a:t>
            </a:r>
            <a:r>
              <a:rPr lang="sk-SK" sz="2400" dirty="0" smtClean="0"/>
              <a:t>. Už na prvý pohľad vidieť pohlavný dimorfizmus.</a:t>
            </a:r>
            <a:endParaRPr lang="sk-SK" sz="240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6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632602"/>
      </p:ext>
    </p:extLst>
  </p:cSld>
  <p:clrMapOvr>
    <a:masterClrMapping/>
  </p:clrMapOvr>
  <p:transition spd="slow" advTm="3689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1">
                <a:lumMod val="75000"/>
                <a:lumOff val="25000"/>
              </a:schemeClr>
            </a:gs>
            <a:gs pos="67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  Leopard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" y="620688"/>
            <a:ext cx="2455219" cy="175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98596" y="2708920"/>
            <a:ext cx="7850832" cy="358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Zástupca: leopard škvrnitý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 smtClean="0"/>
              <a:t>Živí sa veľkými cicavcami alebo chrobákmi lajniakmi. Veľká korisť o mu vystačí na 2 týždne.</a:t>
            </a:r>
            <a:r>
              <a:rPr lang="sk-SK" sz="2400" dirty="0"/>
              <a:t> </a:t>
            </a:r>
            <a:r>
              <a:rPr lang="sk-SK" sz="2400" dirty="0" smtClean="0"/>
              <a:t> Hlava má </a:t>
            </a:r>
            <a:r>
              <a:rPr lang="sk-SK" sz="2400" dirty="0"/>
              <a:t>silné čeľustné </a:t>
            </a:r>
            <a:r>
              <a:rPr lang="sk-SK" sz="2400" dirty="0" smtClean="0"/>
              <a:t>svaly.</a:t>
            </a:r>
            <a:endParaRPr lang="sk-SK" sz="24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7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608892"/>
      </p:ext>
    </p:extLst>
  </p:cSld>
  <p:clrMapOvr>
    <a:masterClrMapping/>
  </p:clrMapOvr>
  <p:transition spd="slow" advTm="294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lumMod val="75000"/>
                <a:lumOff val="25000"/>
              </a:schemeClr>
            </a:gs>
            <a:gs pos="69000">
              <a:schemeClr val="bg1">
                <a:tint val="100000"/>
                <a:shade val="80000"/>
                <a:alpha val="100000"/>
              </a:schemeClr>
            </a:gs>
            <a:gs pos="94000">
              <a:schemeClr val="tx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Rys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5472608" cy="3462599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/>
              <a:t>Zástupca: rys ostrovid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2400" dirty="0"/>
              <a:t>J</a:t>
            </a:r>
            <a:r>
              <a:rPr lang="sk-SK" sz="2400" dirty="0" smtClean="0"/>
              <a:t>e </a:t>
            </a:r>
            <a:r>
              <a:rPr lang="sk-SK" sz="2400" dirty="0"/>
              <a:t>najväčšia voľne žijúca mačkovitá šelma v </a:t>
            </a:r>
            <a:r>
              <a:rPr lang="sk-SK" sz="2400" dirty="0" smtClean="0"/>
              <a:t>Európe.</a:t>
            </a:r>
            <a:r>
              <a:rPr lang="sk-SK" sz="2400" dirty="0"/>
              <a:t> V minulosti bol takmer </a:t>
            </a:r>
            <a:r>
              <a:rPr lang="sk-SK" sz="2400" dirty="0" smtClean="0"/>
              <a:t>vyhubený.</a:t>
            </a:r>
            <a:r>
              <a:rPr lang="sk-SK" sz="2400" dirty="0"/>
              <a:t> Obýva najmä </a:t>
            </a:r>
            <a:r>
              <a:rPr lang="sk-SK" sz="2400" dirty="0" smtClean="0"/>
              <a:t>tajgy.</a:t>
            </a:r>
            <a:endParaRPr lang="sk-SK" sz="2400" dirty="0" smtClean="0"/>
          </a:p>
          <a:p>
            <a:endParaRPr lang="sk-SK" sz="2400" dirty="0"/>
          </a:p>
          <a:p>
            <a:endParaRPr lang="sk-SK" dirty="0"/>
          </a:p>
        </p:txBody>
      </p:sp>
      <p:pic>
        <p:nvPicPr>
          <p:cNvPr id="4" name="Picture 4" descr="Lynx_lynx_poing.jpg (533×8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304256" cy="34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8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207224"/>
      </p:ext>
    </p:extLst>
  </p:cSld>
  <p:clrMapOvr>
    <a:masterClrMapping/>
  </p:clrMapOvr>
  <p:transition spd="slow" advTm="277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PUMA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V Severnej Amerike je známa aj pod názvom </a:t>
            </a:r>
            <a:r>
              <a:rPr lang="sk-SK" sz="2400" i="1" dirty="0" err="1"/>
              <a:t>panter</a:t>
            </a:r>
            <a:r>
              <a:rPr lang="sk-SK" sz="2400" dirty="0"/>
              <a:t>, ale toto slovo označuje aj </a:t>
            </a:r>
            <a:r>
              <a:rPr lang="sk-SK" sz="2400" dirty="0" smtClean="0"/>
              <a:t>leoparda. </a:t>
            </a:r>
            <a:r>
              <a:rPr lang="sk-SK" sz="2400" dirty="0"/>
              <a:t>Srsť je prevažne jednoliato hnedožltá. Puma vydáva veľa zvukov, vrátane vresku pripomínajúceho ľudský výkrik. Tento zvuk vydáva pri dvorení, ale nevie revať.</a:t>
            </a:r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18554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DAD3-4A51-4E9E-BDDA-FB80A036E790}" type="slidenum">
              <a:rPr lang="sk-SK" smtClean="0">
                <a:solidFill>
                  <a:schemeClr val="bg1"/>
                </a:solidFill>
              </a:rPr>
              <a:t>9</a:t>
            </a:fld>
            <a:endParaRPr lang="sk-S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022371"/>
      </p:ext>
    </p:extLst>
  </p:cSld>
  <p:clrMapOvr>
    <a:masterClrMapping/>
  </p:clrMapOvr>
  <p:transition spd="slow" advTm="329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.6|5.1|4.6|4.6|6.6|6.7|4.3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1|1.1|1.1|1|0.8|0.6|0.5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Horizont">
  <a:themeElements>
    <a:clrScheme name="Lekárnik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363</TotalTime>
  <Words>228</Words>
  <Application>Microsoft Office PowerPoint</Application>
  <PresentationFormat>Prezentácia na obrazovke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Horizont</vt:lpstr>
      <vt:lpstr>     Mačkovité Šelmy</vt:lpstr>
      <vt:lpstr>Čím sa vyznačujú ?</vt:lpstr>
      <vt:lpstr>Rozmnožovanie</vt:lpstr>
      <vt:lpstr>Potrava</vt:lpstr>
      <vt:lpstr>Druhy mačkovitých šeliem</vt:lpstr>
      <vt:lpstr>Lev</vt:lpstr>
      <vt:lpstr>  Leopard</vt:lpstr>
      <vt:lpstr>Rys</vt:lpstr>
      <vt:lpstr>PUMA</vt:lpstr>
      <vt:lpstr>Tibet – fosílie</vt:lpstr>
      <vt:lpstr>Zdroje</vt:lpstr>
      <vt:lpstr> Ďakujeme za pozornosť  Koniec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</dc:title>
  <dc:creator>Sabína Farkasová</dc:creator>
  <cp:lastModifiedBy>Sabína Farkasová</cp:lastModifiedBy>
  <cp:revision>32</cp:revision>
  <dcterms:created xsi:type="dcterms:W3CDTF">2014-01-29T13:09:29Z</dcterms:created>
  <dcterms:modified xsi:type="dcterms:W3CDTF">2014-02-03T21:56:02Z</dcterms:modified>
</cp:coreProperties>
</file>